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tif" ContentType="image/t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sldIdLst>
    <p:sldId id="256" r:id="rId2"/>
    <p:sldId id="277" r:id="rId3"/>
    <p:sldId id="278" r:id="rId4"/>
    <p:sldId id="279" r:id="rId5"/>
    <p:sldId id="280" r:id="rId6"/>
    <p:sldId id="281" r:id="rId7"/>
    <p:sldId id="282" r:id="rId8"/>
    <p:sldId id="283" r:id="rId9"/>
    <p:sldId id="284" r:id="rId10"/>
    <p:sldId id="285" r:id="rId11"/>
    <p:sldId id="286" r:id="rId12"/>
    <p:sldId id="287" r:id="rId13"/>
    <p:sldId id="288" r:id="rId14"/>
    <p:sldId id="290" r:id="rId15"/>
    <p:sldId id="304" r:id="rId16"/>
    <p:sldId id="294" r:id="rId17"/>
    <p:sldId id="295" r:id="rId18"/>
    <p:sldId id="297" r:id="rId19"/>
    <p:sldId id="298" r:id="rId20"/>
    <p:sldId id="296" r:id="rId21"/>
    <p:sldId id="293" r:id="rId22"/>
    <p:sldId id="305" r:id="rId23"/>
    <p:sldId id="306" r:id="rId24"/>
    <p:sldId id="307" r:id="rId25"/>
    <p:sldId id="309" r:id="rId26"/>
    <p:sldId id="308" r:id="rId27"/>
    <p:sldId id="291" r:id="rId28"/>
    <p:sldId id="299" r:id="rId29"/>
    <p:sldId id="310" r:id="rId30"/>
    <p:sldId id="314" r:id="rId31"/>
    <p:sldId id="311" r:id="rId32"/>
    <p:sldId id="312" r:id="rId33"/>
    <p:sldId id="313" r:id="rId34"/>
    <p:sldId id="315" r:id="rId35"/>
    <p:sldId id="300" r:id="rId36"/>
    <p:sldId id="301" r:id="rId37"/>
    <p:sldId id="302" r:id="rId38"/>
  </p:sldIdLst>
  <p:sldSz cx="9363075" cy="5257800"/>
  <p:notesSz cx="6858000" cy="9144000"/>
  <p:defaultTextStyle>
    <a:lvl1pPr marL="40639" marR="40639" algn="ctr">
      <a:defRPr sz="4200">
        <a:uFill>
          <a:solidFill/>
        </a:uFill>
        <a:latin typeface="+mn-lt"/>
        <a:ea typeface="+mn-ea"/>
        <a:cs typeface="+mn-cs"/>
        <a:sym typeface="Gill Sans"/>
      </a:defRPr>
    </a:lvl1pPr>
    <a:lvl2pPr marL="40639" marR="40639" indent="342900" algn="ctr">
      <a:defRPr sz="4200">
        <a:uFill>
          <a:solidFill/>
        </a:uFill>
        <a:latin typeface="+mn-lt"/>
        <a:ea typeface="+mn-ea"/>
        <a:cs typeface="+mn-cs"/>
        <a:sym typeface="Gill Sans"/>
      </a:defRPr>
    </a:lvl2pPr>
    <a:lvl3pPr marL="40639" marR="40639" indent="685800" algn="ctr">
      <a:defRPr sz="4200">
        <a:uFill>
          <a:solidFill/>
        </a:uFill>
        <a:latin typeface="+mn-lt"/>
        <a:ea typeface="+mn-ea"/>
        <a:cs typeface="+mn-cs"/>
        <a:sym typeface="Gill Sans"/>
      </a:defRPr>
    </a:lvl3pPr>
    <a:lvl4pPr marL="40639" marR="40639" indent="1028700" algn="ctr">
      <a:defRPr sz="4200">
        <a:uFill>
          <a:solidFill/>
        </a:uFill>
        <a:latin typeface="+mn-lt"/>
        <a:ea typeface="+mn-ea"/>
        <a:cs typeface="+mn-cs"/>
        <a:sym typeface="Gill Sans"/>
      </a:defRPr>
    </a:lvl4pPr>
    <a:lvl5pPr marL="40639" marR="40639" indent="1371600" algn="ctr">
      <a:defRPr sz="4200">
        <a:uFill>
          <a:solidFill/>
        </a:uFill>
        <a:latin typeface="+mn-lt"/>
        <a:ea typeface="+mn-ea"/>
        <a:cs typeface="+mn-cs"/>
        <a:sym typeface="Gill Sans"/>
      </a:defRPr>
    </a:lvl5pPr>
    <a:lvl6pPr marL="40639" marR="40639" indent="1714500" algn="ctr">
      <a:defRPr sz="4200">
        <a:uFill>
          <a:solidFill/>
        </a:uFill>
        <a:latin typeface="+mn-lt"/>
        <a:ea typeface="+mn-ea"/>
        <a:cs typeface="+mn-cs"/>
        <a:sym typeface="Gill Sans"/>
      </a:defRPr>
    </a:lvl6pPr>
    <a:lvl7pPr marL="40639" marR="40639" indent="2057400" algn="ctr">
      <a:defRPr sz="4200">
        <a:uFill>
          <a:solidFill/>
        </a:uFill>
        <a:latin typeface="+mn-lt"/>
        <a:ea typeface="+mn-ea"/>
        <a:cs typeface="+mn-cs"/>
        <a:sym typeface="Gill Sans"/>
      </a:defRPr>
    </a:lvl7pPr>
    <a:lvl8pPr marL="40639" marR="40639" indent="2400300" algn="ctr">
      <a:defRPr sz="4200">
        <a:uFill>
          <a:solidFill/>
        </a:uFill>
        <a:latin typeface="+mn-lt"/>
        <a:ea typeface="+mn-ea"/>
        <a:cs typeface="+mn-cs"/>
        <a:sym typeface="Gill Sans"/>
      </a:defRPr>
    </a:lvl8pPr>
    <a:lvl9pPr marL="40639" marR="40639" indent="2743200" algn="ctr">
      <a:defRPr sz="4200">
        <a:uFill>
          <a:solidFill/>
        </a:uFill>
        <a:latin typeface="+mn-lt"/>
        <a:ea typeface="+mn-ea"/>
        <a:cs typeface="+mn-cs"/>
        <a:sym typeface="Gill San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Helvetica"/>
          <a:ea typeface="Helvetica"/>
          <a:cs typeface="Helvetica"/>
        </a:font>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D51ADE6A-740E-44AE-83CC-AE7238B6C88D}" styleName="">
    <a:tblBg/>
    <a:wholeTbl>
      <a:tcTxStyle b="off" i="off">
        <a:font>
          <a:latin typeface="Helvetica"/>
          <a:ea typeface="Helvetica"/>
          <a:cs typeface="Helvetica"/>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Helvetica"/>
          <a:ea typeface="Helvetica"/>
          <a:cs typeface="Helvetica"/>
        </a:font>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
          <a:latin typeface="Helvetica"/>
          <a:ea typeface="Helvetica"/>
          <a:cs typeface="Helvetica"/>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
          <a:latin typeface="Helvetica"/>
          <a:ea typeface="Helvetica"/>
          <a:cs typeface="Helvetica"/>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01" d="100"/>
          <a:sy n="101" d="100"/>
        </p:scale>
        <p:origin x="-648" y="-104"/>
      </p:cViewPr>
      <p:guideLst>
        <p:guide orient="horz" pos="1656"/>
        <p:guide pos="2949"/>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9" name="Shape 149"/>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150" name="Shape 150"/>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720950128"/>
      </p:ext>
    </p:extLst>
  </p:cSld>
  <p:clrMap bg1="lt1" tx1="dk1" bg2="lt2" tx2="dk2" accent1="accent1" accent2="accent2" accent3="accent3" accent4="accent4" accent5="accent5" accent6="accent6" hlink="hlink" folHlink="folHlink"/>
  <p:notesStyle>
    <a:lvl1pPr defTabSz="584200">
      <a:defRPr sz="2200">
        <a:latin typeface="Lucida Grande"/>
        <a:ea typeface="Lucida Grande"/>
        <a:cs typeface="Lucida Grande"/>
        <a:sym typeface="Lucida Grande"/>
      </a:defRPr>
    </a:lvl1pPr>
    <a:lvl2pPr indent="228600" defTabSz="584200">
      <a:defRPr sz="2200">
        <a:latin typeface="Lucida Grande"/>
        <a:ea typeface="Lucida Grande"/>
        <a:cs typeface="Lucida Grande"/>
        <a:sym typeface="Lucida Grande"/>
      </a:defRPr>
    </a:lvl2pPr>
    <a:lvl3pPr indent="457200" defTabSz="584200">
      <a:defRPr sz="2200">
        <a:latin typeface="Lucida Grande"/>
        <a:ea typeface="Lucida Grande"/>
        <a:cs typeface="Lucida Grande"/>
        <a:sym typeface="Lucida Grande"/>
      </a:defRPr>
    </a:lvl3pPr>
    <a:lvl4pPr indent="685800" defTabSz="584200">
      <a:defRPr sz="2200">
        <a:latin typeface="Lucida Grande"/>
        <a:ea typeface="Lucida Grande"/>
        <a:cs typeface="Lucida Grande"/>
        <a:sym typeface="Lucida Grande"/>
      </a:defRPr>
    </a:lvl4pPr>
    <a:lvl5pPr indent="914400" defTabSz="584200">
      <a:defRPr sz="2200">
        <a:latin typeface="Lucida Grande"/>
        <a:ea typeface="Lucida Grande"/>
        <a:cs typeface="Lucida Grande"/>
        <a:sym typeface="Lucida Grande"/>
      </a:defRPr>
    </a:lvl5pPr>
    <a:lvl6pPr indent="1143000" defTabSz="584200">
      <a:defRPr sz="2200">
        <a:latin typeface="Lucida Grande"/>
        <a:ea typeface="Lucida Grande"/>
        <a:cs typeface="Lucida Grande"/>
        <a:sym typeface="Lucida Grande"/>
      </a:defRPr>
    </a:lvl6pPr>
    <a:lvl7pPr indent="1371600" defTabSz="584200">
      <a:defRPr sz="2200">
        <a:latin typeface="Lucida Grande"/>
        <a:ea typeface="Lucida Grande"/>
        <a:cs typeface="Lucida Grande"/>
        <a:sym typeface="Lucida Grande"/>
      </a:defRPr>
    </a:lvl7pPr>
    <a:lvl8pPr indent="1600200" defTabSz="584200">
      <a:defRPr sz="2200">
        <a:latin typeface="Lucida Grande"/>
        <a:ea typeface="Lucida Grande"/>
        <a:cs typeface="Lucida Grande"/>
        <a:sym typeface="Lucida Grande"/>
      </a:defRPr>
    </a:lvl8pPr>
    <a:lvl9pPr indent="1828800" defTabSz="58420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76238" y="685800"/>
            <a:ext cx="6105525" cy="3429000"/>
          </a:xfrm>
          <a:prstGeom prst="rect">
            <a:avLst/>
          </a:prstGeom>
        </p:spPr>
        <p:txBody>
          <a:bodyPr/>
          <a:lstStyle/>
          <a:p>
            <a:pPr lvl="0"/>
            <a:endParaRPr/>
          </a:p>
        </p:txBody>
      </p:sp>
      <p:sp>
        <p:nvSpPr>
          <p:cNvPr id="302" name="Shape 302"/>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r>
              <a:rPr sz="2200"/>
              <a:t>Feedback is a part of the GA experience.  It is used to tweak the DAT experience from instance to instance.  Helps instructors know what’s working well and what can be improved.  Your producer, Daniel also communicates feedback to the appropriate teams that work behind the scenes at GA.</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76238" y="685800"/>
            <a:ext cx="6105525" cy="3429000"/>
          </a:xfrm>
          <a:prstGeom prst="rect">
            <a:avLst/>
          </a:prstGeom>
        </p:spPr>
        <p:txBody>
          <a:bodyPr/>
          <a:lstStyle/>
          <a:p>
            <a:pPr lvl="0"/>
            <a:endParaRPr/>
          </a:p>
        </p:txBody>
      </p:sp>
      <p:sp>
        <p:nvSpPr>
          <p:cNvPr id="302" name="Shape 302"/>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r>
              <a:rPr sz="2200" dirty="0"/>
              <a:t>Feedback is a part of the GA experience.  It is used to tweak the DAT experience from instance to instance.  Helps instructors know what’s working well and what can be improved.  Your producer, Daniel also communicates feedback to the appropriate teams that work behind the scenes at GA.</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76238" y="685800"/>
            <a:ext cx="6105525" cy="3429000"/>
          </a:xfrm>
          <a:prstGeom prst="rect">
            <a:avLst/>
          </a:prstGeom>
        </p:spPr>
        <p:txBody>
          <a:bodyPr/>
          <a:lstStyle/>
          <a:p>
            <a:pPr lvl="0"/>
            <a:endParaRPr/>
          </a:p>
        </p:txBody>
      </p:sp>
      <p:sp>
        <p:nvSpPr>
          <p:cNvPr id="302" name="Shape 302"/>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r>
              <a:rPr sz="2200" dirty="0"/>
              <a:t>Feedback is a part of the GA experience.  It is used to tweak the DAT experience from instance to instance.  Helps instructors know what’s working well and what can be improved.  Your producer, Daniel also communicates feedback to the appropriate teams that work behind the scenes at GA.</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76238" y="685800"/>
            <a:ext cx="6105525" cy="3429000"/>
          </a:xfrm>
          <a:prstGeom prst="rect">
            <a:avLst/>
          </a:prstGeom>
        </p:spPr>
        <p:txBody>
          <a:bodyPr/>
          <a:lstStyle/>
          <a:p>
            <a:pPr lvl="0"/>
            <a:endParaRPr/>
          </a:p>
        </p:txBody>
      </p:sp>
      <p:sp>
        <p:nvSpPr>
          <p:cNvPr id="302" name="Shape 302"/>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r>
              <a:rPr sz="2200" dirty="0"/>
              <a:t>Feedback is a part of the GA experience.  It is used to tweak the DAT experience from instance to instance.  Helps instructors know what’s working well and what can be improved.  Your producer, Daniel also communicates feedback to the appropriate teams that work behind the scenes at GA.</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76238" y="685800"/>
            <a:ext cx="6105525" cy="3429000"/>
          </a:xfrm>
          <a:prstGeom prst="rect">
            <a:avLst/>
          </a:prstGeom>
        </p:spPr>
        <p:txBody>
          <a:bodyPr/>
          <a:lstStyle/>
          <a:p>
            <a:pPr lvl="0"/>
            <a:endParaRPr/>
          </a:p>
        </p:txBody>
      </p:sp>
      <p:sp>
        <p:nvSpPr>
          <p:cNvPr id="302" name="Shape 302"/>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r>
              <a:rPr sz="2200" dirty="0"/>
              <a:t>Feedback is a part of the GA experience.  It is used to tweak the DAT experience from instance to instance.  Helps instructors know what’s working well and what can be improved.  Your producer, Daniel also communicates feedback to the appropriate teams that work behind the scenes at GA.</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76238" y="685800"/>
            <a:ext cx="6105525" cy="3429000"/>
          </a:xfrm>
          <a:prstGeom prst="rect">
            <a:avLst/>
          </a:prstGeom>
        </p:spPr>
        <p:txBody>
          <a:bodyPr/>
          <a:lstStyle/>
          <a:p>
            <a:pPr lvl="0"/>
            <a:endParaRPr/>
          </a:p>
        </p:txBody>
      </p:sp>
      <p:sp>
        <p:nvSpPr>
          <p:cNvPr id="302" name="Shape 302"/>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r>
              <a:rPr sz="2200" dirty="0"/>
              <a:t>Feedback is a part of the GA experience.  It is used to tweak the DAT experience from instance to instance.  Helps instructors know what’s working well and what can be improved.  Your producer, Daniel also communicates feedback to the appropriate teams that work behind the scenes at GA.</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76238" y="685800"/>
            <a:ext cx="6105525" cy="3429000"/>
          </a:xfrm>
          <a:prstGeom prst="rect">
            <a:avLst/>
          </a:prstGeom>
        </p:spPr>
        <p:txBody>
          <a:bodyPr/>
          <a:lstStyle/>
          <a:p>
            <a:pPr lvl="0"/>
            <a:endParaRPr/>
          </a:p>
        </p:txBody>
      </p:sp>
      <p:sp>
        <p:nvSpPr>
          <p:cNvPr id="302" name="Shape 302"/>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r>
              <a:rPr sz="2200" dirty="0"/>
              <a:t>Feedback is a part of the GA experience.  It is used to tweak the DAT experience from instance to instance.  Helps instructors know what’s working well and what can be improved.  Your producer, Daniel also communicates feedback to the appropriate teams that work behind the scenes at GA.</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76238" y="685800"/>
            <a:ext cx="6105525" cy="3429000"/>
          </a:xfrm>
          <a:prstGeom prst="rect">
            <a:avLst/>
          </a:prstGeom>
        </p:spPr>
        <p:txBody>
          <a:bodyPr/>
          <a:lstStyle/>
          <a:p>
            <a:pPr lvl="0"/>
            <a:endParaRPr/>
          </a:p>
        </p:txBody>
      </p:sp>
      <p:sp>
        <p:nvSpPr>
          <p:cNvPr id="302" name="Shape 302"/>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r>
              <a:rPr sz="2200" dirty="0"/>
              <a:t>Feedback is a part of the GA experience.  It is used to tweak the DAT experience from instance to instance.  Helps instructors know what’s working well and what can be improved.  Your producer, Daniel also communicates feedback to the appropriate teams that work behind the scenes at GA.</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76238" y="685800"/>
            <a:ext cx="6105525" cy="3429000"/>
          </a:xfrm>
          <a:prstGeom prst="rect">
            <a:avLst/>
          </a:prstGeom>
        </p:spPr>
        <p:txBody>
          <a:bodyPr/>
          <a:lstStyle/>
          <a:p>
            <a:pPr lvl="0"/>
            <a:endParaRPr/>
          </a:p>
        </p:txBody>
      </p:sp>
      <p:sp>
        <p:nvSpPr>
          <p:cNvPr id="302" name="Shape 302"/>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r>
              <a:rPr sz="2200" dirty="0"/>
              <a:t>Feedback is a part of the GA experience.  It is used to tweak the DAT experience from instance to instance.  Helps instructors know what’s working well and what can be improved.  Your producer, Daniel also communicates feedback to the appropriate teams that work behind the scenes at GA.</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76238" y="685800"/>
            <a:ext cx="6105525" cy="3429000"/>
          </a:xfrm>
          <a:prstGeom prst="rect">
            <a:avLst/>
          </a:prstGeom>
        </p:spPr>
        <p:txBody>
          <a:bodyPr/>
          <a:lstStyle/>
          <a:p>
            <a:pPr lvl="0"/>
            <a:endParaRPr/>
          </a:p>
        </p:txBody>
      </p:sp>
      <p:sp>
        <p:nvSpPr>
          <p:cNvPr id="302" name="Shape 302"/>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r>
              <a:rPr sz="2200" dirty="0"/>
              <a:t>Feedback is a part of the GA experience.  It is used to tweak the DAT experience from instance to instance.  Helps instructors know what’s working well and what can be improved.  Your producer, Daniel also communicates feedback to the appropriate teams that work behind the scenes at GA.</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76238" y="685800"/>
            <a:ext cx="6105525" cy="3429000"/>
          </a:xfrm>
          <a:prstGeom prst="rect">
            <a:avLst/>
          </a:prstGeom>
        </p:spPr>
        <p:txBody>
          <a:bodyPr/>
          <a:lstStyle/>
          <a:p>
            <a:pPr lvl="0"/>
            <a:endParaRPr/>
          </a:p>
        </p:txBody>
      </p:sp>
      <p:sp>
        <p:nvSpPr>
          <p:cNvPr id="302" name="Shape 302"/>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r>
              <a:rPr sz="2200" dirty="0"/>
              <a:t>Feedback is a part of the GA experience.  It is used to tweak the DAT experience from instance to instance.  Helps instructors know what’s working well and what can be improved.  Your producer, Daniel also communicates feedback to the appropriate teams that work behind the scenes at GA.</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76238" y="685800"/>
            <a:ext cx="6105525" cy="3429000"/>
          </a:xfrm>
          <a:prstGeom prst="rect">
            <a:avLst/>
          </a:prstGeom>
        </p:spPr>
        <p:txBody>
          <a:bodyPr/>
          <a:lstStyle/>
          <a:p>
            <a:pPr lvl="0"/>
            <a:endParaRPr/>
          </a:p>
        </p:txBody>
      </p:sp>
      <p:sp>
        <p:nvSpPr>
          <p:cNvPr id="302" name="Shape 302"/>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r>
              <a:rPr sz="2200" dirty="0"/>
              <a:t>Feedback is a part of the GA experience.  It is used to tweak the DAT experience from instance to instance.  Helps instructors know what’s working well and what can be improved.  Your producer, Daniel also communicates feedback to the appropriate teams that work behind the scenes at GA.</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76238" y="685800"/>
            <a:ext cx="6105525" cy="3429000"/>
          </a:xfrm>
          <a:prstGeom prst="rect">
            <a:avLst/>
          </a:prstGeom>
        </p:spPr>
        <p:txBody>
          <a:bodyPr/>
          <a:lstStyle/>
          <a:p>
            <a:pPr lvl="0"/>
            <a:endParaRPr/>
          </a:p>
        </p:txBody>
      </p:sp>
      <p:sp>
        <p:nvSpPr>
          <p:cNvPr id="302" name="Shape 302"/>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r>
              <a:rPr sz="2200" dirty="0"/>
              <a:t>Feedback is a part of the GA experience.  It is used to tweak the DAT experience from instance to instance.  Helps instructors know what’s working well and what can be improved.  Your producer, Daniel also communicates feedback to the appropriate teams that work behind the scenes at GA.</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76238" y="685800"/>
            <a:ext cx="6105525" cy="3429000"/>
          </a:xfrm>
          <a:prstGeom prst="rect">
            <a:avLst/>
          </a:prstGeom>
        </p:spPr>
        <p:txBody>
          <a:bodyPr/>
          <a:lstStyle/>
          <a:p>
            <a:pPr lvl="0"/>
            <a:endParaRPr/>
          </a:p>
        </p:txBody>
      </p:sp>
      <p:sp>
        <p:nvSpPr>
          <p:cNvPr id="302" name="Shape 302"/>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r>
              <a:rPr sz="2200" dirty="0"/>
              <a:t>Feedback is a part of the GA experience.  It is used to tweak the DAT experience from instance to instance.  Helps instructors know what’s working well and what can be improved.  Your producer, Daniel also communicates feedback to the appropriate teams that work behind the scenes at GA.</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76238" y="685800"/>
            <a:ext cx="6105525" cy="3429000"/>
          </a:xfrm>
          <a:prstGeom prst="rect">
            <a:avLst/>
          </a:prstGeom>
        </p:spPr>
        <p:txBody>
          <a:bodyPr/>
          <a:lstStyle/>
          <a:p>
            <a:pPr lvl="0"/>
            <a:endParaRPr/>
          </a:p>
        </p:txBody>
      </p:sp>
      <p:sp>
        <p:nvSpPr>
          <p:cNvPr id="302" name="Shape 302"/>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r>
              <a:rPr sz="2200" dirty="0"/>
              <a:t>Feedback is a part of the GA experience.  It is used to tweak the DAT experience from instance to instance.  Helps instructors know what’s working well and what can be improved.  Your producer, Daniel also communicates feedback to the appropriate teams that work behind the scenes at GA.</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76238" y="685800"/>
            <a:ext cx="6105525" cy="3429000"/>
          </a:xfrm>
          <a:prstGeom prst="rect">
            <a:avLst/>
          </a:prstGeom>
        </p:spPr>
        <p:txBody>
          <a:bodyPr/>
          <a:lstStyle/>
          <a:p>
            <a:pPr lvl="0"/>
            <a:endParaRPr/>
          </a:p>
        </p:txBody>
      </p:sp>
      <p:sp>
        <p:nvSpPr>
          <p:cNvPr id="302" name="Shape 302"/>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r>
              <a:rPr sz="2200" dirty="0"/>
              <a:t>Feedback is a part of the GA experience.  It is used to tweak the DAT experience from instance to instance.  Helps instructors know what’s working well and what can be improved.  Your producer, Daniel also communicates feedback to the appropriate teams that work behind the scenes at GA.</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76238" y="685800"/>
            <a:ext cx="6105525" cy="3429000"/>
          </a:xfrm>
          <a:prstGeom prst="rect">
            <a:avLst/>
          </a:prstGeom>
        </p:spPr>
        <p:txBody>
          <a:bodyPr/>
          <a:lstStyle/>
          <a:p>
            <a:pPr lvl="0"/>
            <a:endParaRPr/>
          </a:p>
        </p:txBody>
      </p:sp>
      <p:sp>
        <p:nvSpPr>
          <p:cNvPr id="302" name="Shape 302"/>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r>
              <a:rPr sz="2200" dirty="0"/>
              <a:t>Feedback is a part of the GA experience.  It is used to tweak the DAT experience from instance to instance.  Helps instructors know what’s working well and what can be improved.  Your producer, Daniel also communicates feedback to the appropriate teams that work behind the scenes at GA.</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76238" y="685800"/>
            <a:ext cx="6105525" cy="3429000"/>
          </a:xfrm>
          <a:prstGeom prst="rect">
            <a:avLst/>
          </a:prstGeom>
        </p:spPr>
        <p:txBody>
          <a:bodyPr/>
          <a:lstStyle/>
          <a:p>
            <a:pPr lvl="0"/>
            <a:endParaRPr/>
          </a:p>
        </p:txBody>
      </p:sp>
      <p:sp>
        <p:nvSpPr>
          <p:cNvPr id="302" name="Shape 302"/>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r>
              <a:rPr sz="2200" dirty="0"/>
              <a:t>Feedback is a part of the GA experience.  It is used to tweak the DAT experience from instance to instance.  Helps instructors know what’s working well and what can be improved.  Your producer, Daniel also communicates feedback to the appropriate teams that work behind the scenes at GA.</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p:bg>
      <p:bgPr>
        <a:solidFill>
          <a:srgbClr val="000000"/>
        </a:solidFill>
        <a:effectLst/>
      </p:bgPr>
    </p:bg>
    <p:spTree>
      <p:nvGrpSpPr>
        <p:cNvPr id="1" name=""/>
        <p:cNvGrpSpPr/>
        <p:nvPr/>
      </p:nvGrpSpPr>
      <p:grpSpPr>
        <a:xfrm>
          <a:off x="0" y="0"/>
          <a:ext cx="0" cy="0"/>
          <a:chOff x="0" y="0"/>
          <a:chExt cx="0" cy="0"/>
        </a:xfrm>
      </p:grpSpPr>
      <p:sp>
        <p:nvSpPr>
          <p:cNvPr id="6" name="Shape 6"/>
          <p:cNvSpPr/>
          <p:nvPr/>
        </p:nvSpPr>
        <p:spPr>
          <a:xfrm>
            <a:off x="457200" y="487362"/>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7" name="Shape 7"/>
          <p:cNvSpPr/>
          <p:nvPr/>
        </p:nvSpPr>
        <p:spPr>
          <a:xfrm>
            <a:off x="457200" y="908050"/>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4_Title">
    <p:bg>
      <p:bgPr>
        <a:solidFill>
          <a:srgbClr val="000000"/>
        </a:solidFill>
        <a:effectLst/>
      </p:bgPr>
    </p:bg>
    <p:spTree>
      <p:nvGrpSpPr>
        <p:cNvPr id="1" name=""/>
        <p:cNvGrpSpPr/>
        <p:nvPr/>
      </p:nvGrpSpPr>
      <p:grpSpPr>
        <a:xfrm>
          <a:off x="0" y="0"/>
          <a:ext cx="0" cy="0"/>
          <a:chOff x="0" y="0"/>
          <a:chExt cx="0" cy="0"/>
        </a:xfrm>
      </p:grpSpPr>
      <p:sp>
        <p:nvSpPr>
          <p:cNvPr id="53" name="Shape 53"/>
          <p:cNvSpPr/>
          <p:nvPr/>
        </p:nvSpPr>
        <p:spPr>
          <a:xfrm>
            <a:off x="457200" y="487362"/>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54" name="Shape 54"/>
          <p:cNvSpPr/>
          <p:nvPr/>
        </p:nvSpPr>
        <p:spPr>
          <a:xfrm>
            <a:off x="457200" y="908050"/>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pic>
        <p:nvPicPr>
          <p:cNvPr id="55" name="image.png"/>
          <p:cNvPicPr/>
          <p:nvPr/>
        </p:nvPicPr>
        <p:blipFill>
          <a:blip r:embed="rId2">
            <a:extLst/>
          </a:blip>
          <a:stretch>
            <a:fillRect/>
          </a:stretch>
        </p:blipFill>
        <p:spPr>
          <a:xfrm>
            <a:off x="457200" y="579437"/>
            <a:ext cx="2038350" cy="219076"/>
          </a:xfrm>
          <a:prstGeom prst="rect">
            <a:avLst/>
          </a:prstGeom>
          <a:ln w="12700">
            <a:miter lim="400000"/>
          </a:ln>
        </p:spPr>
      </p:pic>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5_Title">
    <p:bg>
      <p:bgPr>
        <a:solidFill>
          <a:srgbClr val="000000"/>
        </a:solidFill>
        <a:effectLst/>
      </p:bgPr>
    </p:bg>
    <p:spTree>
      <p:nvGrpSpPr>
        <p:cNvPr id="1" name=""/>
        <p:cNvGrpSpPr/>
        <p:nvPr/>
      </p:nvGrpSpPr>
      <p:grpSpPr>
        <a:xfrm>
          <a:off x="0" y="0"/>
          <a:ext cx="0" cy="0"/>
          <a:chOff x="0" y="0"/>
          <a:chExt cx="0" cy="0"/>
        </a:xfrm>
      </p:grpSpPr>
      <p:sp>
        <p:nvSpPr>
          <p:cNvPr id="57" name="Shape 57"/>
          <p:cNvSpPr/>
          <p:nvPr/>
        </p:nvSpPr>
        <p:spPr>
          <a:xfrm>
            <a:off x="457200" y="487362"/>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58" name="Shape 58"/>
          <p:cNvSpPr/>
          <p:nvPr/>
        </p:nvSpPr>
        <p:spPr>
          <a:xfrm>
            <a:off x="457200" y="908050"/>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59" name="Shape 59"/>
          <p:cNvSpPr>
            <a:spLocks noGrp="1"/>
          </p:cNvSpPr>
          <p:nvPr>
            <p:ph type="sldNum" sz="quarter" idx="2"/>
          </p:nvPr>
        </p:nvSpPr>
        <p:spPr>
          <a:xfrm>
            <a:off x="8414810" y="458787"/>
            <a:ext cx="337605" cy="355601"/>
          </a:xfrm>
          <a:prstGeom prst="rect">
            <a:avLst/>
          </a:prstGeom>
        </p:spPr>
        <p:txBody>
          <a:bodyPr anchor="t"/>
          <a:lstStyle>
            <a:lvl1pPr>
              <a:defRPr>
                <a:solidFill>
                  <a:srgbClr val="FFFFFF"/>
                </a:solidFill>
                <a:uFill>
                  <a:solidFill>
                    <a:srgbClr val="FFFFFF"/>
                  </a:solidFill>
                </a:uFill>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Agenda copy 2">
    <p:spTree>
      <p:nvGrpSpPr>
        <p:cNvPr id="1" name=""/>
        <p:cNvGrpSpPr/>
        <p:nvPr/>
      </p:nvGrpSpPr>
      <p:grpSpPr>
        <a:xfrm>
          <a:off x="0" y="0"/>
          <a:ext cx="0" cy="0"/>
          <a:chOff x="0" y="0"/>
          <a:chExt cx="0" cy="0"/>
        </a:xfrm>
      </p:grpSpPr>
      <p:sp>
        <p:nvSpPr>
          <p:cNvPr id="61" name="Shape 61"/>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3_Title copy">
    <p:bg>
      <p:bgPr>
        <a:solidFill>
          <a:srgbClr val="000000"/>
        </a:solidFill>
        <a:effectLst/>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3_Title copy 1">
    <p:bg>
      <p:bgPr>
        <a:solidFill>
          <a:srgbClr val="000000"/>
        </a:solidFill>
        <a:effectLst/>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2_Title copy">
    <p:bg>
      <p:bgPr>
        <a:solidFill>
          <a:srgbClr val="000000"/>
        </a:solidFill>
        <a:effectLst/>
      </p:bgPr>
    </p:bg>
    <p:spTree>
      <p:nvGrpSpPr>
        <p:cNvPr id="1" name=""/>
        <p:cNvGrpSpPr/>
        <p:nvPr/>
      </p:nvGrpSpPr>
      <p:grpSpPr>
        <a:xfrm>
          <a:off x="0" y="0"/>
          <a:ext cx="0" cy="0"/>
          <a:chOff x="0" y="0"/>
          <a:chExt cx="0" cy="0"/>
        </a:xfrm>
      </p:grpSpPr>
      <p:sp>
        <p:nvSpPr>
          <p:cNvPr id="65" name="Shape 65"/>
          <p:cNvSpPr/>
          <p:nvPr/>
        </p:nvSpPr>
        <p:spPr>
          <a:xfrm>
            <a:off x="457200" y="487362"/>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66" name="Shape 66"/>
          <p:cNvSpPr/>
          <p:nvPr/>
        </p:nvSpPr>
        <p:spPr>
          <a:xfrm>
            <a:off x="457200" y="908050"/>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67" name="Shape 67"/>
          <p:cNvSpPr>
            <a:spLocks noGrp="1"/>
          </p:cNvSpPr>
          <p:nvPr>
            <p:ph type="sldNum" sz="quarter" idx="2"/>
          </p:nvPr>
        </p:nvSpPr>
        <p:spPr>
          <a:xfrm>
            <a:off x="8414810" y="458787"/>
            <a:ext cx="337605" cy="355601"/>
          </a:xfrm>
          <a:prstGeom prst="rect">
            <a:avLst/>
          </a:prstGeom>
        </p:spPr>
        <p:txBody>
          <a:bodyPr anchor="t"/>
          <a:lstStyle>
            <a:lvl1pPr>
              <a:defRPr>
                <a:solidFill>
                  <a:srgbClr val="FFFFFF"/>
                </a:solidFill>
                <a:uFill>
                  <a:solidFill>
                    <a:srgbClr val="FFFFFF"/>
                  </a:solidFill>
                </a:uFill>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2_Title copy 1">
    <p:bg>
      <p:bgPr>
        <a:solidFill>
          <a:srgbClr val="000000"/>
        </a:solidFill>
        <a:effectLst/>
      </p:bgPr>
    </p:bg>
    <p:spTree>
      <p:nvGrpSpPr>
        <p:cNvPr id="1" name=""/>
        <p:cNvGrpSpPr/>
        <p:nvPr/>
      </p:nvGrpSpPr>
      <p:grpSpPr>
        <a:xfrm>
          <a:off x="0" y="0"/>
          <a:ext cx="0" cy="0"/>
          <a:chOff x="0" y="0"/>
          <a:chExt cx="0" cy="0"/>
        </a:xfrm>
      </p:grpSpPr>
      <p:sp>
        <p:nvSpPr>
          <p:cNvPr id="69" name="Shape 69"/>
          <p:cNvSpPr/>
          <p:nvPr/>
        </p:nvSpPr>
        <p:spPr>
          <a:xfrm>
            <a:off x="457200" y="487362"/>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70" name="Shape 70"/>
          <p:cNvSpPr/>
          <p:nvPr/>
        </p:nvSpPr>
        <p:spPr>
          <a:xfrm>
            <a:off x="457200" y="908050"/>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71" name="Shape 71"/>
          <p:cNvSpPr>
            <a:spLocks noGrp="1"/>
          </p:cNvSpPr>
          <p:nvPr>
            <p:ph type="sldNum" sz="quarter" idx="2"/>
          </p:nvPr>
        </p:nvSpPr>
        <p:spPr>
          <a:xfrm>
            <a:off x="8414810" y="458787"/>
            <a:ext cx="337605" cy="355601"/>
          </a:xfrm>
          <a:prstGeom prst="rect">
            <a:avLst/>
          </a:prstGeom>
        </p:spPr>
        <p:txBody>
          <a:bodyPr anchor="t"/>
          <a:lstStyle>
            <a:lvl1pPr>
              <a:defRPr>
                <a:solidFill>
                  <a:srgbClr val="FFFFFF"/>
                </a:solidFill>
                <a:uFill>
                  <a:solidFill>
                    <a:srgbClr val="FFFFFF"/>
                  </a:solidFill>
                </a:uFill>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Body copy – bulleted rev">
    <p:bg>
      <p:bgPr>
        <a:solidFill>
          <a:srgbClr val="000000"/>
        </a:solidFill>
        <a:effectLst/>
      </p:bgPr>
    </p:bg>
    <p:spTree>
      <p:nvGrpSpPr>
        <p:cNvPr id="1" name=""/>
        <p:cNvGrpSpPr/>
        <p:nvPr/>
      </p:nvGrpSpPr>
      <p:grpSpPr>
        <a:xfrm>
          <a:off x="0" y="0"/>
          <a:ext cx="0" cy="0"/>
          <a:chOff x="0" y="0"/>
          <a:chExt cx="0" cy="0"/>
        </a:xfrm>
      </p:grpSpPr>
      <p:sp>
        <p:nvSpPr>
          <p:cNvPr id="73" name="Shape 73"/>
          <p:cNvSpPr/>
          <p:nvPr/>
        </p:nvSpPr>
        <p:spPr>
          <a:xfrm flipV="1">
            <a:off x="898552" y="566252"/>
            <a:ext cx="588890" cy="1"/>
          </a:xfrm>
          <a:prstGeom prst="line">
            <a:avLst/>
          </a:prstGeom>
          <a:ln w="889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74" name="Shape 74"/>
          <p:cNvSpPr/>
          <p:nvPr/>
        </p:nvSpPr>
        <p:spPr>
          <a:xfrm>
            <a:off x="887718" y="4852255"/>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GA location map">
    <p:spTree>
      <p:nvGrpSpPr>
        <p:cNvPr id="1" name=""/>
        <p:cNvGrpSpPr/>
        <p:nvPr/>
      </p:nvGrpSpPr>
      <p:grpSpPr>
        <a:xfrm>
          <a:off x="0" y="0"/>
          <a:ext cx="0" cy="0"/>
          <a:chOff x="0" y="0"/>
          <a:chExt cx="0" cy="0"/>
        </a:xfrm>
      </p:grpSpPr>
      <p:sp>
        <p:nvSpPr>
          <p:cNvPr id="77" name="Shape 77"/>
          <p:cNvSpPr/>
          <p:nvPr/>
        </p:nvSpPr>
        <p:spPr>
          <a:xfrm flipV="1">
            <a:off x="898552" y="566252"/>
            <a:ext cx="588890" cy="1"/>
          </a:xfrm>
          <a:prstGeom prst="line">
            <a:avLst/>
          </a:prstGeom>
          <a:ln w="88900">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78" name="Shape 78"/>
          <p:cNvSpPr/>
          <p:nvPr/>
        </p:nvSpPr>
        <p:spPr>
          <a:xfrm>
            <a:off x="887718" y="4852255"/>
            <a:ext cx="7596376" cy="1"/>
          </a:xfrm>
          <a:prstGeom prst="line">
            <a:avLst/>
          </a:prstGeom>
          <a:ln w="3175">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79" name="Shape 79"/>
          <p:cNvSpPr/>
          <p:nvPr/>
        </p:nvSpPr>
        <p:spPr>
          <a:xfrm>
            <a:off x="894278" y="706516"/>
            <a:ext cx="3705107"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0" marR="0" algn="l" defTabSz="1524000">
              <a:lnSpc>
                <a:spcPct val="110000"/>
              </a:lnSpc>
              <a:buFont typeface="Lucida Grande"/>
              <a:defRPr sz="1200">
                <a:latin typeface="Helvetica"/>
                <a:ea typeface="Helvetica"/>
                <a:cs typeface="Helvetica"/>
                <a:sym typeface="Helvetica"/>
              </a:defRPr>
            </a:lvl1pPr>
          </a:lstStyle>
          <a:p>
            <a:pPr lvl="0">
              <a:defRPr sz="1800">
                <a:uFillTx/>
              </a:defRPr>
            </a:pPr>
            <a:r>
              <a:rPr sz="1200">
                <a:uFill>
                  <a:solidFill/>
                </a:uFill>
              </a:rPr>
              <a:t>General Assembly campus locations</a:t>
            </a:r>
          </a:p>
        </p:txBody>
      </p:sp>
      <p:pic>
        <p:nvPicPr>
          <p:cNvPr id="80" name="svg&gt;.pdf"/>
          <p:cNvPicPr/>
          <p:nvPr/>
        </p:nvPicPr>
        <p:blipFill>
          <a:blip r:embed="rId2">
            <a:extLst/>
          </a:blip>
          <a:stretch>
            <a:fillRect/>
          </a:stretch>
        </p:blipFill>
        <p:spPr>
          <a:xfrm>
            <a:off x="910708" y="1109795"/>
            <a:ext cx="7568975" cy="3417571"/>
          </a:xfrm>
          <a:prstGeom prst="rect">
            <a:avLst/>
          </a:prstGeom>
          <a:ln w="12700">
            <a:miter lim="400000"/>
          </a:ln>
        </p:spPr>
      </p:pic>
    </p:spTree>
  </p:cSld>
  <p:clrMapOvr>
    <a:masterClrMapping/>
  </p:clrMapOvr>
  <p:transition xmlns:p14="http://schemas.microsoft.com/office/powerpoint/2010/mai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Divider – rev">
    <p:bg>
      <p:bgPr>
        <a:solidFill>
          <a:srgbClr val="000000"/>
        </a:solidFill>
        <a:effectLst/>
      </p:bgPr>
    </p:bg>
    <p:spTree>
      <p:nvGrpSpPr>
        <p:cNvPr id="1" name=""/>
        <p:cNvGrpSpPr/>
        <p:nvPr/>
      </p:nvGrpSpPr>
      <p:grpSpPr>
        <a:xfrm>
          <a:off x="0" y="0"/>
          <a:ext cx="0" cy="0"/>
          <a:chOff x="0" y="0"/>
          <a:chExt cx="0" cy="0"/>
        </a:xfrm>
      </p:grpSpPr>
      <p:sp>
        <p:nvSpPr>
          <p:cNvPr id="82" name="Shape 82"/>
          <p:cNvSpPr/>
          <p:nvPr/>
        </p:nvSpPr>
        <p:spPr>
          <a:xfrm flipV="1">
            <a:off x="885658" y="562051"/>
            <a:ext cx="7593264" cy="1"/>
          </a:xfrm>
          <a:prstGeom prst="line">
            <a:avLst/>
          </a:prstGeom>
          <a:ln w="1143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83" name="Shape 83"/>
          <p:cNvSpPr/>
          <p:nvPr/>
        </p:nvSpPr>
        <p:spPr>
          <a:xfrm>
            <a:off x="887718" y="4852255"/>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1_Title">
    <p:bg>
      <p:bgPr>
        <a:solidFill>
          <a:srgbClr val="000000"/>
        </a:solidFill>
        <a:effectLst/>
      </p:bgPr>
    </p:bg>
    <p:spTree>
      <p:nvGrpSpPr>
        <p:cNvPr id="1" name=""/>
        <p:cNvGrpSpPr/>
        <p:nvPr/>
      </p:nvGrpSpPr>
      <p:grpSpPr>
        <a:xfrm>
          <a:off x="0" y="0"/>
          <a:ext cx="0" cy="0"/>
          <a:chOff x="0" y="0"/>
          <a:chExt cx="0" cy="0"/>
        </a:xfrm>
      </p:grpSpPr>
      <p:sp>
        <p:nvSpPr>
          <p:cNvPr id="11" name="Shape 11"/>
          <p:cNvSpPr/>
          <p:nvPr/>
        </p:nvSpPr>
        <p:spPr>
          <a:xfrm>
            <a:off x="457200" y="487362"/>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12" name="Shape 12"/>
          <p:cNvSpPr/>
          <p:nvPr/>
        </p:nvSpPr>
        <p:spPr>
          <a:xfrm>
            <a:off x="457200" y="908050"/>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Title">
    <p:bg>
      <p:bgPr>
        <a:solidFill>
          <a:srgbClr val="000000"/>
        </a:solidFill>
        <a:effectLst/>
      </p:bgPr>
    </p:bg>
    <p:spTree>
      <p:nvGrpSpPr>
        <p:cNvPr id="1" name=""/>
        <p:cNvGrpSpPr/>
        <p:nvPr/>
      </p:nvGrpSpPr>
      <p:grpSpPr>
        <a:xfrm>
          <a:off x="0" y="0"/>
          <a:ext cx="0" cy="0"/>
          <a:chOff x="0" y="0"/>
          <a:chExt cx="0" cy="0"/>
        </a:xfrm>
      </p:grpSpPr>
      <p:sp>
        <p:nvSpPr>
          <p:cNvPr id="89" name="Shape 89"/>
          <p:cNvSpPr/>
          <p:nvPr/>
        </p:nvSpPr>
        <p:spPr>
          <a:xfrm flipV="1">
            <a:off x="885658" y="562051"/>
            <a:ext cx="7593264" cy="1"/>
          </a:xfrm>
          <a:prstGeom prst="line">
            <a:avLst/>
          </a:prstGeom>
          <a:ln w="1143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90" name="Shape 90"/>
          <p:cNvSpPr/>
          <p:nvPr/>
        </p:nvSpPr>
        <p:spPr>
          <a:xfrm>
            <a:off x="1928780" y="4150591"/>
            <a:ext cx="5516542" cy="1"/>
          </a:xfrm>
          <a:prstGeom prst="line">
            <a:avLst/>
          </a:prstGeom>
          <a:ln w="3175">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91" name="Shape 91"/>
          <p:cNvSpPr/>
          <p:nvPr/>
        </p:nvSpPr>
        <p:spPr>
          <a:xfrm>
            <a:off x="887718" y="4729026"/>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Heading and footer">
    <p:spTree>
      <p:nvGrpSpPr>
        <p:cNvPr id="1" name=""/>
        <p:cNvGrpSpPr/>
        <p:nvPr/>
      </p:nvGrpSpPr>
      <p:grpSpPr>
        <a:xfrm>
          <a:off x="0" y="0"/>
          <a:ext cx="0" cy="0"/>
          <a:chOff x="0" y="0"/>
          <a:chExt cx="0" cy="0"/>
        </a:xfrm>
      </p:grpSpPr>
      <p:sp>
        <p:nvSpPr>
          <p:cNvPr id="93" name="Shape 93"/>
          <p:cNvSpPr/>
          <p:nvPr/>
        </p:nvSpPr>
        <p:spPr>
          <a:xfrm flipV="1">
            <a:off x="898552" y="566252"/>
            <a:ext cx="588890" cy="1"/>
          </a:xfrm>
          <a:prstGeom prst="line">
            <a:avLst/>
          </a:prstGeom>
          <a:ln w="88900">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94" name="Shape 94"/>
          <p:cNvSpPr/>
          <p:nvPr/>
        </p:nvSpPr>
        <p:spPr>
          <a:xfrm>
            <a:off x="887718" y="4852255"/>
            <a:ext cx="7596376" cy="1"/>
          </a:xfrm>
          <a:prstGeom prst="line">
            <a:avLst/>
          </a:prstGeom>
          <a:ln w="3175">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Body copy - bulleted red">
    <p:bg>
      <p:bgPr>
        <a:solidFill>
          <a:srgbClr val="ED332F"/>
        </a:solidFill>
        <a:effectLst/>
      </p:bgPr>
    </p:bg>
    <p:spTree>
      <p:nvGrpSpPr>
        <p:cNvPr id="1" name=""/>
        <p:cNvGrpSpPr/>
        <p:nvPr/>
      </p:nvGrpSpPr>
      <p:grpSpPr>
        <a:xfrm>
          <a:off x="0" y="0"/>
          <a:ext cx="0" cy="0"/>
          <a:chOff x="0" y="0"/>
          <a:chExt cx="0" cy="0"/>
        </a:xfrm>
      </p:grpSpPr>
      <p:sp>
        <p:nvSpPr>
          <p:cNvPr id="96" name="Shape 96"/>
          <p:cNvSpPr/>
          <p:nvPr/>
        </p:nvSpPr>
        <p:spPr>
          <a:xfrm flipV="1">
            <a:off x="898552" y="566252"/>
            <a:ext cx="588890" cy="1"/>
          </a:xfrm>
          <a:prstGeom prst="line">
            <a:avLst/>
          </a:prstGeom>
          <a:ln w="889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97" name="Shape 97"/>
          <p:cNvSpPr/>
          <p:nvPr/>
        </p:nvSpPr>
        <p:spPr>
          <a:xfrm>
            <a:off x="887718" y="4852255"/>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Divider – rev">
    <p:bg>
      <p:bgPr>
        <a:solidFill>
          <a:srgbClr val="000000"/>
        </a:solidFill>
        <a:effectLst/>
      </p:bgPr>
    </p:bg>
    <p:spTree>
      <p:nvGrpSpPr>
        <p:cNvPr id="1" name=""/>
        <p:cNvGrpSpPr/>
        <p:nvPr/>
      </p:nvGrpSpPr>
      <p:grpSpPr>
        <a:xfrm>
          <a:off x="0" y="0"/>
          <a:ext cx="0" cy="0"/>
          <a:chOff x="0" y="0"/>
          <a:chExt cx="0" cy="0"/>
        </a:xfrm>
      </p:grpSpPr>
      <p:sp>
        <p:nvSpPr>
          <p:cNvPr id="109" name="Shape 109"/>
          <p:cNvSpPr/>
          <p:nvPr/>
        </p:nvSpPr>
        <p:spPr>
          <a:xfrm flipV="1">
            <a:off x="885658" y="562051"/>
            <a:ext cx="7593264" cy="1"/>
          </a:xfrm>
          <a:prstGeom prst="line">
            <a:avLst/>
          </a:prstGeom>
          <a:ln w="1143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10" name="Shape 110"/>
          <p:cNvSpPr/>
          <p:nvPr/>
        </p:nvSpPr>
        <p:spPr>
          <a:xfrm>
            <a:off x="887718" y="4852255"/>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Heading and footer">
    <p:spTree>
      <p:nvGrpSpPr>
        <p:cNvPr id="1" name=""/>
        <p:cNvGrpSpPr/>
        <p:nvPr/>
      </p:nvGrpSpPr>
      <p:grpSpPr>
        <a:xfrm>
          <a:off x="0" y="0"/>
          <a:ext cx="0" cy="0"/>
          <a:chOff x="0" y="0"/>
          <a:chExt cx="0" cy="0"/>
        </a:xfrm>
      </p:grpSpPr>
      <p:sp>
        <p:nvSpPr>
          <p:cNvPr id="116" name="Shape 116"/>
          <p:cNvSpPr/>
          <p:nvPr/>
        </p:nvSpPr>
        <p:spPr>
          <a:xfrm flipV="1">
            <a:off x="898552" y="566252"/>
            <a:ext cx="588890" cy="1"/>
          </a:xfrm>
          <a:prstGeom prst="line">
            <a:avLst/>
          </a:prstGeom>
          <a:ln w="88900">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17" name="Shape 117"/>
          <p:cNvSpPr/>
          <p:nvPr/>
        </p:nvSpPr>
        <p:spPr>
          <a:xfrm>
            <a:off x="887718" y="4852255"/>
            <a:ext cx="7596376" cy="1"/>
          </a:xfrm>
          <a:prstGeom prst="line">
            <a:avLst/>
          </a:prstGeom>
          <a:ln w="3175">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Large text_rev red">
    <p:bg>
      <p:bgPr>
        <a:solidFill>
          <a:srgbClr val="ED332F"/>
        </a:solidFill>
        <a:effectLst/>
      </p:bgPr>
    </p:bg>
    <p:spTree>
      <p:nvGrpSpPr>
        <p:cNvPr id="1" name=""/>
        <p:cNvGrpSpPr/>
        <p:nvPr/>
      </p:nvGrpSpPr>
      <p:grpSpPr>
        <a:xfrm>
          <a:off x="0" y="0"/>
          <a:ext cx="0" cy="0"/>
          <a:chOff x="0" y="0"/>
          <a:chExt cx="0" cy="0"/>
        </a:xfrm>
      </p:grpSpPr>
      <p:sp>
        <p:nvSpPr>
          <p:cNvPr id="123" name="Shape 123"/>
          <p:cNvSpPr/>
          <p:nvPr/>
        </p:nvSpPr>
        <p:spPr>
          <a:xfrm flipV="1">
            <a:off x="898552" y="566252"/>
            <a:ext cx="588890" cy="1"/>
          </a:xfrm>
          <a:prstGeom prst="line">
            <a:avLst/>
          </a:prstGeom>
          <a:ln w="889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24" name="Shape 124"/>
          <p:cNvSpPr/>
          <p:nvPr/>
        </p:nvSpPr>
        <p:spPr>
          <a:xfrm>
            <a:off x="887718" y="4852255"/>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25" name="Shape 125"/>
          <p:cNvSpPr>
            <a:spLocks noGrp="1"/>
          </p:cNvSpPr>
          <p:nvPr>
            <p:ph type="sldNum" sz="quarter" idx="2"/>
          </p:nvPr>
        </p:nvSpPr>
        <p:spPr>
          <a:xfrm>
            <a:off x="886062" y="4722266"/>
            <a:ext cx="130694" cy="351408"/>
          </a:xfrm>
          <a:prstGeom prst="rect">
            <a:avLst/>
          </a:prstGeom>
          <a:ln>
            <a:round/>
          </a:ln>
        </p:spPr>
        <p:txBody>
          <a:bodyPr>
            <a:spAutoFit/>
          </a:bodyPr>
          <a:lstStyle>
            <a:lvl1pPr algn="l" defTabSz="1435100">
              <a:lnSpc>
                <a:spcPts val="3200"/>
              </a:lnSpc>
              <a:defRPr sz="900" spc="-36">
                <a:solidFill>
                  <a:srgbClr val="FFFFFF"/>
                </a:solidFill>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Title – rev">
    <p:bg>
      <p:bgPr>
        <a:solidFill>
          <a:srgbClr val="000000"/>
        </a:solidFill>
        <a:effectLst/>
      </p:bgPr>
    </p:bg>
    <p:spTree>
      <p:nvGrpSpPr>
        <p:cNvPr id="1" name=""/>
        <p:cNvGrpSpPr/>
        <p:nvPr/>
      </p:nvGrpSpPr>
      <p:grpSpPr>
        <a:xfrm>
          <a:off x="0" y="0"/>
          <a:ext cx="0" cy="0"/>
          <a:chOff x="0" y="0"/>
          <a:chExt cx="0" cy="0"/>
        </a:xfrm>
      </p:grpSpPr>
      <p:sp>
        <p:nvSpPr>
          <p:cNvPr id="127" name="Shape 127"/>
          <p:cNvSpPr/>
          <p:nvPr/>
        </p:nvSpPr>
        <p:spPr>
          <a:xfrm flipV="1">
            <a:off x="885658" y="562051"/>
            <a:ext cx="7593264" cy="2"/>
          </a:xfrm>
          <a:prstGeom prst="line">
            <a:avLst/>
          </a:prstGeom>
          <a:ln w="1143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28" name="Shape 128"/>
          <p:cNvSpPr/>
          <p:nvPr/>
        </p:nvSpPr>
        <p:spPr>
          <a:xfrm>
            <a:off x="887718" y="4729026"/>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Full screen – no header">
    <p:spTree>
      <p:nvGrpSpPr>
        <p:cNvPr id="1" name=""/>
        <p:cNvGrpSpPr/>
        <p:nvPr/>
      </p:nvGrpSpPr>
      <p:grpSpPr>
        <a:xfrm>
          <a:off x="0" y="0"/>
          <a:ext cx="0" cy="0"/>
          <a:chOff x="0" y="0"/>
          <a:chExt cx="0" cy="0"/>
        </a:xfrm>
      </p:grpSpPr>
      <p:sp>
        <p:nvSpPr>
          <p:cNvPr id="130" name="Shape 130"/>
          <p:cNvSpPr/>
          <p:nvPr/>
        </p:nvSpPr>
        <p:spPr>
          <a:xfrm>
            <a:off x="887718" y="4852255"/>
            <a:ext cx="7596376" cy="1"/>
          </a:xfrm>
          <a:prstGeom prst="line">
            <a:avLst/>
          </a:prstGeom>
          <a:ln w="3175">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31" name="Shape 131"/>
          <p:cNvSpPr>
            <a:spLocks noGrp="1"/>
          </p:cNvSpPr>
          <p:nvPr>
            <p:ph idx="3"/>
          </p:nvPr>
        </p:nvSpPr>
        <p:spPr>
          <a:xfrm>
            <a:off x="886062" y="526336"/>
            <a:ext cx="7599166" cy="4000858"/>
          </a:xfrm>
          <a:prstGeom prst="rect">
            <a:avLst/>
          </a:prstGeom>
          <a:ln w="12700">
            <a:miter lim="400000"/>
          </a:ln>
        </p:spPr>
        <p:txBody>
          <a:bodyPr lIns="32861" tIns="32861" rIns="32861" bIns="32861" anchor="ctr"/>
          <a:lstStyle/>
          <a:p>
            <a:pPr marL="0" marR="0" lvl="0" indent="0" defTabSz="1435100">
              <a:lnSpc>
                <a:spcPct val="100000"/>
              </a:lnSpc>
              <a:buClrTx/>
              <a:buSzTx/>
              <a:buFontTx/>
              <a:buNone/>
              <a:defRPr sz="1400"/>
            </a:pPr>
            <a:endParaRPr/>
          </a:p>
        </p:txBody>
      </p:sp>
    </p:spTree>
  </p:cSld>
  <p:clrMapOvr>
    <a:masterClrMapping/>
  </p:clrMapOvr>
  <p:transition xmlns:p14="http://schemas.microsoft.com/office/powerpoint/2010/mai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Divider – rev">
    <p:bg>
      <p:bgPr>
        <a:solidFill>
          <a:srgbClr val="000000"/>
        </a:solidFill>
        <a:effectLst/>
      </p:bgPr>
    </p:bg>
    <p:spTree>
      <p:nvGrpSpPr>
        <p:cNvPr id="1" name=""/>
        <p:cNvGrpSpPr/>
        <p:nvPr/>
      </p:nvGrpSpPr>
      <p:grpSpPr>
        <a:xfrm>
          <a:off x="0" y="0"/>
          <a:ext cx="0" cy="0"/>
          <a:chOff x="0" y="0"/>
          <a:chExt cx="0" cy="0"/>
        </a:xfrm>
      </p:grpSpPr>
      <p:sp>
        <p:nvSpPr>
          <p:cNvPr id="143" name="Shape 143"/>
          <p:cNvSpPr/>
          <p:nvPr/>
        </p:nvSpPr>
        <p:spPr>
          <a:xfrm flipV="1">
            <a:off x="885658" y="562051"/>
            <a:ext cx="7593264" cy="1"/>
          </a:xfrm>
          <a:prstGeom prst="line">
            <a:avLst/>
          </a:prstGeom>
          <a:ln w="1143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44" name="Shape 144"/>
          <p:cNvSpPr/>
          <p:nvPr/>
        </p:nvSpPr>
        <p:spPr>
          <a:xfrm>
            <a:off x="887718" y="4852255"/>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Presenter info">
    <p:spTree>
      <p:nvGrpSpPr>
        <p:cNvPr id="1" name=""/>
        <p:cNvGrpSpPr/>
        <p:nvPr/>
      </p:nvGrpSpPr>
      <p:grpSpPr>
        <a:xfrm>
          <a:off x="0" y="0"/>
          <a:ext cx="0" cy="0"/>
          <a:chOff x="0" y="0"/>
          <a:chExt cx="0" cy="0"/>
        </a:xfrm>
      </p:grpSpPr>
      <p:sp>
        <p:nvSpPr>
          <p:cNvPr id="146" name="Shape 146"/>
          <p:cNvSpPr/>
          <p:nvPr/>
        </p:nvSpPr>
        <p:spPr>
          <a:xfrm flipV="1">
            <a:off x="898552" y="566252"/>
            <a:ext cx="588890" cy="1"/>
          </a:xfrm>
          <a:prstGeom prst="line">
            <a:avLst/>
          </a:prstGeom>
          <a:ln w="88900">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47" name="Shape 147"/>
          <p:cNvSpPr/>
          <p:nvPr/>
        </p:nvSpPr>
        <p:spPr>
          <a:xfrm>
            <a:off x="887718" y="4852255"/>
            <a:ext cx="7596376" cy="1"/>
          </a:xfrm>
          <a:prstGeom prst="line">
            <a:avLst/>
          </a:prstGeom>
          <a:ln w="3175">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48" name="Shape 148"/>
          <p:cNvSpPr>
            <a:spLocks noGrp="1"/>
          </p:cNvSpPr>
          <p:nvPr>
            <p:ph idx="3"/>
          </p:nvPr>
        </p:nvSpPr>
        <p:spPr>
          <a:xfrm>
            <a:off x="894278" y="1273069"/>
            <a:ext cx="1470542" cy="1807370"/>
          </a:xfrm>
          <a:prstGeom prst="rect">
            <a:avLst/>
          </a:prstGeom>
          <a:ln w="12700">
            <a:miter lim="400000"/>
          </a:ln>
        </p:spPr>
        <p:txBody>
          <a:bodyPr lIns="32861" tIns="32861" rIns="32861" bIns="32861" anchor="ctr"/>
          <a:lstStyle/>
          <a:p>
            <a:pPr marL="0" marR="0" lvl="0" indent="0" defTabSz="1435100">
              <a:lnSpc>
                <a:spcPct val="100000"/>
              </a:lnSpc>
              <a:buClrTx/>
              <a:buSzTx/>
              <a:buFontTx/>
              <a:buNone/>
              <a:defRPr sz="1400"/>
            </a:pPr>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2_Title">
    <p:bg>
      <p:bgPr>
        <a:solidFill>
          <a:srgbClr val="000000"/>
        </a:solidFill>
        <a:effectLst/>
      </p:bgPr>
    </p:bg>
    <p:spTree>
      <p:nvGrpSpPr>
        <p:cNvPr id="1" name=""/>
        <p:cNvGrpSpPr/>
        <p:nvPr/>
      </p:nvGrpSpPr>
      <p:grpSpPr>
        <a:xfrm>
          <a:off x="0" y="0"/>
          <a:ext cx="0" cy="0"/>
          <a:chOff x="0" y="0"/>
          <a:chExt cx="0" cy="0"/>
        </a:xfrm>
      </p:grpSpPr>
      <p:sp>
        <p:nvSpPr>
          <p:cNvPr id="14" name="Shape 14"/>
          <p:cNvSpPr/>
          <p:nvPr/>
        </p:nvSpPr>
        <p:spPr>
          <a:xfrm>
            <a:off x="457200" y="487362"/>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15" name="Shape 15"/>
          <p:cNvSpPr/>
          <p:nvPr/>
        </p:nvSpPr>
        <p:spPr>
          <a:xfrm>
            <a:off x="457200" y="908050"/>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pic>
        <p:nvPicPr>
          <p:cNvPr id="16" name="image.png"/>
          <p:cNvPicPr/>
          <p:nvPr/>
        </p:nvPicPr>
        <p:blipFill>
          <a:blip r:embed="rId2">
            <a:extLst/>
          </a:blip>
          <a:stretch>
            <a:fillRect/>
          </a:stretch>
        </p:blipFill>
        <p:spPr>
          <a:xfrm>
            <a:off x="457200" y="579437"/>
            <a:ext cx="2038350" cy="219076"/>
          </a:xfrm>
          <a:prstGeom prst="rect">
            <a:avLst/>
          </a:prstGeom>
          <a:ln w="12700">
            <a:miter lim="400000"/>
          </a:ln>
        </p:spPr>
      </p:pic>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3_Title">
    <p:bg>
      <p:bgPr>
        <a:solidFill>
          <a:srgbClr val="000000"/>
        </a:solidFill>
        <a:effectLst/>
      </p:bgPr>
    </p:bg>
    <p:spTree>
      <p:nvGrpSpPr>
        <p:cNvPr id="1" name=""/>
        <p:cNvGrpSpPr/>
        <p:nvPr/>
      </p:nvGrpSpPr>
      <p:grpSpPr>
        <a:xfrm>
          <a:off x="0" y="0"/>
          <a:ext cx="0" cy="0"/>
          <a:chOff x="0" y="0"/>
          <a:chExt cx="0" cy="0"/>
        </a:xfrm>
      </p:grpSpPr>
      <p:sp>
        <p:nvSpPr>
          <p:cNvPr id="18" name="Shape 18"/>
          <p:cNvSpPr/>
          <p:nvPr/>
        </p:nvSpPr>
        <p:spPr>
          <a:xfrm>
            <a:off x="457200" y="487362"/>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19" name="Shape 19"/>
          <p:cNvSpPr/>
          <p:nvPr/>
        </p:nvSpPr>
        <p:spPr>
          <a:xfrm>
            <a:off x="457200" y="908050"/>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20" name="Shape 20"/>
          <p:cNvSpPr>
            <a:spLocks noGrp="1"/>
          </p:cNvSpPr>
          <p:nvPr>
            <p:ph type="sldNum" sz="quarter" idx="2"/>
          </p:nvPr>
        </p:nvSpPr>
        <p:spPr>
          <a:xfrm>
            <a:off x="8414810" y="458787"/>
            <a:ext cx="337605" cy="355601"/>
          </a:xfrm>
          <a:prstGeom prst="rect">
            <a:avLst/>
          </a:prstGeom>
        </p:spPr>
        <p:txBody>
          <a:bodyPr anchor="t"/>
          <a:lstStyle>
            <a:lvl1pPr>
              <a:defRPr>
                <a:solidFill>
                  <a:srgbClr val="FFFFFF"/>
                </a:solidFill>
                <a:uFill>
                  <a:solidFill>
                    <a:srgbClr val="FFFFFF"/>
                  </a:solidFill>
                </a:uFill>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2_Agenda">
    <p:spTree>
      <p:nvGrpSpPr>
        <p:cNvPr id="1" name=""/>
        <p:cNvGrpSpPr/>
        <p:nvPr/>
      </p:nvGrpSpPr>
      <p:grpSpPr>
        <a:xfrm>
          <a:off x="0" y="0"/>
          <a:ext cx="0" cy="0"/>
          <a:chOff x="0" y="0"/>
          <a:chExt cx="0" cy="0"/>
        </a:xfrm>
      </p:grpSpPr>
      <p:sp>
        <p:nvSpPr>
          <p:cNvPr id="23" name="Shape 23"/>
          <p:cNvSpPr/>
          <p:nvPr/>
        </p:nvSpPr>
        <p:spPr>
          <a:xfrm>
            <a:off x="457200" y="487362"/>
            <a:ext cx="8448675" cy="1588"/>
          </a:xfrm>
          <a:prstGeom prst="line">
            <a:avLst/>
          </a:prstGeom>
          <a:ln w="6350">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24" name="Shape 24"/>
          <p:cNvSpPr/>
          <p:nvPr/>
        </p:nvSpPr>
        <p:spPr>
          <a:xfrm>
            <a:off x="457200" y="908050"/>
            <a:ext cx="8448675" cy="1588"/>
          </a:xfrm>
          <a:prstGeom prst="line">
            <a:avLst/>
          </a:prstGeom>
          <a:ln w="6350">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pic>
        <p:nvPicPr>
          <p:cNvPr id="25" name="image.tiff"/>
          <p:cNvPicPr/>
          <p:nvPr/>
        </p:nvPicPr>
        <p:blipFill>
          <a:blip r:embed="rId2">
            <a:extLst/>
          </a:blip>
          <a:stretch>
            <a:fillRect/>
          </a:stretch>
        </p:blipFill>
        <p:spPr>
          <a:xfrm>
            <a:off x="2444750" y="1104900"/>
            <a:ext cx="4522788" cy="3665538"/>
          </a:xfrm>
          <a:prstGeom prst="rect">
            <a:avLst/>
          </a:prstGeom>
          <a:ln w="12700">
            <a:miter lim="400000"/>
          </a:ln>
        </p:spPr>
      </p:pic>
      <p:sp>
        <p:nvSpPr>
          <p:cNvPr id="26" name="Shape 26"/>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3_Agenda">
    <p:spTree>
      <p:nvGrpSpPr>
        <p:cNvPr id="1" name=""/>
        <p:cNvGrpSpPr/>
        <p:nvPr/>
      </p:nvGrpSpPr>
      <p:grpSpPr>
        <a:xfrm>
          <a:off x="0" y="0"/>
          <a:ext cx="0" cy="0"/>
          <a:chOff x="0" y="0"/>
          <a:chExt cx="0" cy="0"/>
        </a:xfrm>
      </p:grpSpPr>
      <p:pic>
        <p:nvPicPr>
          <p:cNvPr id="28" name="image.tiff"/>
          <p:cNvPicPr/>
          <p:nvPr/>
        </p:nvPicPr>
        <p:blipFill>
          <a:blip r:embed="rId2">
            <a:extLst/>
          </a:blip>
          <a:stretch>
            <a:fillRect/>
          </a:stretch>
        </p:blipFill>
        <p:spPr>
          <a:xfrm>
            <a:off x="2017712" y="1111250"/>
            <a:ext cx="5259388" cy="3683000"/>
          </a:xfrm>
          <a:prstGeom prst="rect">
            <a:avLst/>
          </a:prstGeom>
          <a:ln w="12700">
            <a:miter lim="400000"/>
          </a:ln>
        </p:spPr>
      </p:pic>
      <p:sp>
        <p:nvSpPr>
          <p:cNvPr id="29" name="Shape 29"/>
          <p:cNvSpPr/>
          <p:nvPr/>
        </p:nvSpPr>
        <p:spPr>
          <a:xfrm>
            <a:off x="457200" y="487362"/>
            <a:ext cx="8448675" cy="1588"/>
          </a:xfrm>
          <a:prstGeom prst="line">
            <a:avLst/>
          </a:prstGeom>
          <a:ln w="6350">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30" name="Shape 30"/>
          <p:cNvSpPr/>
          <p:nvPr/>
        </p:nvSpPr>
        <p:spPr>
          <a:xfrm>
            <a:off x="457200" y="908050"/>
            <a:ext cx="8448675" cy="1588"/>
          </a:xfrm>
          <a:prstGeom prst="line">
            <a:avLst/>
          </a:prstGeom>
          <a:ln w="6350">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31" name="Shape 31"/>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5_Agenda">
    <p:spTree>
      <p:nvGrpSpPr>
        <p:cNvPr id="1" name=""/>
        <p:cNvGrpSpPr/>
        <p:nvPr/>
      </p:nvGrpSpPr>
      <p:grpSpPr>
        <a:xfrm>
          <a:off x="0" y="0"/>
          <a:ext cx="0" cy="0"/>
          <a:chOff x="0" y="0"/>
          <a:chExt cx="0" cy="0"/>
        </a:xfrm>
      </p:grpSpPr>
      <p:pic>
        <p:nvPicPr>
          <p:cNvPr id="38" name="image.tiff"/>
          <p:cNvPicPr/>
          <p:nvPr/>
        </p:nvPicPr>
        <p:blipFill>
          <a:blip r:embed="rId2">
            <a:extLst/>
          </a:blip>
          <a:srcRect t="2653" b="9072"/>
          <a:stretch>
            <a:fillRect/>
          </a:stretch>
        </p:blipFill>
        <p:spPr>
          <a:xfrm>
            <a:off x="719137" y="1049337"/>
            <a:ext cx="7586663" cy="3873501"/>
          </a:xfrm>
          <a:prstGeom prst="rect">
            <a:avLst/>
          </a:prstGeom>
          <a:ln w="12700">
            <a:miter lim="400000"/>
          </a:ln>
        </p:spPr>
      </p:pic>
      <p:sp>
        <p:nvSpPr>
          <p:cNvPr id="39" name="Shape 39"/>
          <p:cNvSpPr/>
          <p:nvPr/>
        </p:nvSpPr>
        <p:spPr>
          <a:xfrm>
            <a:off x="457200" y="487362"/>
            <a:ext cx="8448675" cy="1588"/>
          </a:xfrm>
          <a:prstGeom prst="line">
            <a:avLst/>
          </a:prstGeom>
          <a:ln w="6350">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40" name="Shape 40"/>
          <p:cNvSpPr/>
          <p:nvPr/>
        </p:nvSpPr>
        <p:spPr>
          <a:xfrm>
            <a:off x="457200" y="908050"/>
            <a:ext cx="8448675" cy="1588"/>
          </a:xfrm>
          <a:prstGeom prst="line">
            <a:avLst/>
          </a:prstGeom>
          <a:ln w="6350">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41" name="Shape 41"/>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6_Agenda">
    <p:spTree>
      <p:nvGrpSpPr>
        <p:cNvPr id="1" name=""/>
        <p:cNvGrpSpPr/>
        <p:nvPr/>
      </p:nvGrpSpPr>
      <p:grpSpPr>
        <a:xfrm>
          <a:off x="0" y="0"/>
          <a:ext cx="0" cy="0"/>
          <a:chOff x="0" y="0"/>
          <a:chExt cx="0" cy="0"/>
        </a:xfrm>
      </p:grpSpPr>
      <p:sp>
        <p:nvSpPr>
          <p:cNvPr id="43" name="Shape 43"/>
          <p:cNvSpPr/>
          <p:nvPr/>
        </p:nvSpPr>
        <p:spPr>
          <a:xfrm flipH="1">
            <a:off x="454025" y="2082800"/>
            <a:ext cx="2703513" cy="1588"/>
          </a:xfrm>
          <a:prstGeom prst="line">
            <a:avLst/>
          </a:prstGeom>
          <a:ln w="6350">
            <a:solidFill/>
            <a:round/>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44" name="Shape 44"/>
          <p:cNvSpPr/>
          <p:nvPr/>
        </p:nvSpPr>
        <p:spPr>
          <a:xfrm>
            <a:off x="3386137" y="2085975"/>
            <a:ext cx="5272088" cy="1588"/>
          </a:xfrm>
          <a:prstGeom prst="line">
            <a:avLst/>
          </a:prstGeom>
          <a:ln w="6350">
            <a:solidFill/>
            <a:round/>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45" name="Shape 45"/>
          <p:cNvSpPr/>
          <p:nvPr/>
        </p:nvSpPr>
        <p:spPr>
          <a:xfrm flipH="1">
            <a:off x="454025" y="3657600"/>
            <a:ext cx="2703513" cy="1588"/>
          </a:xfrm>
          <a:prstGeom prst="line">
            <a:avLst/>
          </a:prstGeom>
          <a:ln w="6350">
            <a:solidFill/>
            <a:round/>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46" name="Shape 46"/>
          <p:cNvSpPr/>
          <p:nvPr/>
        </p:nvSpPr>
        <p:spPr>
          <a:xfrm flipH="1">
            <a:off x="3371850" y="3651250"/>
            <a:ext cx="5272088" cy="1588"/>
          </a:xfrm>
          <a:prstGeom prst="line">
            <a:avLst/>
          </a:prstGeom>
          <a:ln w="6350">
            <a:solidFill/>
            <a:round/>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47" name="Shape 47"/>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7_Agenda">
    <p:spTree>
      <p:nvGrpSpPr>
        <p:cNvPr id="1" name=""/>
        <p:cNvGrpSpPr/>
        <p:nvPr/>
      </p:nvGrpSpPr>
      <p:grpSpPr>
        <a:xfrm>
          <a:off x="0" y="0"/>
          <a:ext cx="0" cy="0"/>
          <a:chOff x="0" y="0"/>
          <a:chExt cx="0" cy="0"/>
        </a:xfrm>
      </p:grpSpPr>
      <p:sp>
        <p:nvSpPr>
          <p:cNvPr id="49" name="Shape 49"/>
          <p:cNvSpPr/>
          <p:nvPr/>
        </p:nvSpPr>
        <p:spPr>
          <a:xfrm flipH="1">
            <a:off x="6169025" y="2082800"/>
            <a:ext cx="2703513" cy="1588"/>
          </a:xfrm>
          <a:prstGeom prst="line">
            <a:avLst/>
          </a:prstGeom>
          <a:ln w="6350">
            <a:solidFill/>
            <a:round/>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50" name="Shape 50"/>
          <p:cNvSpPr/>
          <p:nvPr/>
        </p:nvSpPr>
        <p:spPr>
          <a:xfrm>
            <a:off x="476250" y="2082800"/>
            <a:ext cx="5500688" cy="1588"/>
          </a:xfrm>
          <a:prstGeom prst="line">
            <a:avLst/>
          </a:prstGeom>
          <a:ln w="6350">
            <a:solidFill/>
            <a:round/>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51" name="Shape 51"/>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457200" y="487362"/>
            <a:ext cx="8448675" cy="1588"/>
          </a:xfrm>
          <a:prstGeom prst="line">
            <a:avLst/>
          </a:prstGeom>
          <a:ln w="6350">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3" name="Shape 3"/>
          <p:cNvSpPr/>
          <p:nvPr/>
        </p:nvSpPr>
        <p:spPr>
          <a:xfrm>
            <a:off x="457200" y="908050"/>
            <a:ext cx="8448675" cy="1588"/>
          </a:xfrm>
          <a:prstGeom prst="line">
            <a:avLst/>
          </a:prstGeom>
          <a:ln w="6350">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4" name="Shape 4"/>
          <p:cNvSpPr>
            <a:spLocks noGrp="1"/>
          </p:cNvSpPr>
          <p:nvPr>
            <p:ph type="sldNum" sz="quarter" idx="2"/>
          </p:nvPr>
        </p:nvSpPr>
        <p:spPr>
          <a:xfrm>
            <a:off x="8608485" y="508000"/>
            <a:ext cx="337605" cy="355601"/>
          </a:xfrm>
          <a:prstGeom prst="rect">
            <a:avLst/>
          </a:prstGeom>
          <a:ln w="12700">
            <a:miter lim="400000"/>
          </a:ln>
        </p:spPr>
        <p:txBody>
          <a:bodyPr wrap="none" lIns="0" tIns="0" rIns="0" bIns="0" anchor="ctr">
            <a:normAutofit/>
          </a:bodyPr>
          <a:lstStyle>
            <a:lvl1pPr marL="0" marR="0" defTabSz="584200">
              <a:defRPr sz="2300" b="1">
                <a:latin typeface="Helvetica-Bold"/>
                <a:ea typeface="Helvetica-Bold"/>
                <a:cs typeface="Helvetica-Bold"/>
                <a:sym typeface="Helvetica-Bold"/>
              </a:defRPr>
            </a:lvl1pPr>
          </a:lstStyle>
          <a:p>
            <a:pPr lvl="0"/>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5" r:id="rId5"/>
    <p:sldLayoutId id="2147483656"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70" r:id="rId18"/>
    <p:sldLayoutId id="2147483671" r:id="rId19"/>
    <p:sldLayoutId id="2147483673" r:id="rId20"/>
    <p:sldLayoutId id="2147483674" r:id="rId21"/>
    <p:sldLayoutId id="2147483675" r:id="rId22"/>
    <p:sldLayoutId id="2147483679" r:id="rId23"/>
    <p:sldLayoutId id="2147483681" r:id="rId24"/>
    <p:sldLayoutId id="2147483683" r:id="rId25"/>
    <p:sldLayoutId id="2147483684" r:id="rId26"/>
    <p:sldLayoutId id="2147483685" r:id="rId27"/>
    <p:sldLayoutId id="2147483689" r:id="rId28"/>
    <p:sldLayoutId id="2147483690" r:id="rId29"/>
  </p:sldLayoutIdLst>
  <p:transition xmlns:p14="http://schemas.microsoft.com/office/powerpoint/2010/main" spd="med"/>
  <p:txStyles>
    <p:titleStyle>
      <a:lvl1pPr marL="40639" marR="40639">
        <a:lnSpc>
          <a:spcPts val="2300"/>
        </a:lnSpc>
        <a:defRPr sz="2300" b="1">
          <a:uFill>
            <a:solidFill/>
          </a:uFill>
          <a:latin typeface="Helvetica-Bold"/>
          <a:ea typeface="Helvetica-Bold"/>
          <a:cs typeface="Helvetica-Bold"/>
          <a:sym typeface="Helvetica-Bold"/>
        </a:defRPr>
      </a:lvl1pPr>
      <a:lvl2pPr marL="40639" marR="40639" indent="228600">
        <a:lnSpc>
          <a:spcPts val="2300"/>
        </a:lnSpc>
        <a:defRPr sz="2300" b="1">
          <a:uFill>
            <a:solidFill/>
          </a:uFill>
          <a:latin typeface="Helvetica-Bold"/>
          <a:ea typeface="Helvetica-Bold"/>
          <a:cs typeface="Helvetica-Bold"/>
          <a:sym typeface="Helvetica-Bold"/>
        </a:defRPr>
      </a:lvl2pPr>
      <a:lvl3pPr marL="40639" marR="40639" indent="457200">
        <a:lnSpc>
          <a:spcPts val="2300"/>
        </a:lnSpc>
        <a:defRPr sz="2300" b="1">
          <a:uFill>
            <a:solidFill/>
          </a:uFill>
          <a:latin typeface="Helvetica-Bold"/>
          <a:ea typeface="Helvetica-Bold"/>
          <a:cs typeface="Helvetica-Bold"/>
          <a:sym typeface="Helvetica-Bold"/>
        </a:defRPr>
      </a:lvl3pPr>
      <a:lvl4pPr marL="40639" marR="40639" indent="685800">
        <a:lnSpc>
          <a:spcPts val="2300"/>
        </a:lnSpc>
        <a:defRPr sz="2300" b="1">
          <a:uFill>
            <a:solidFill/>
          </a:uFill>
          <a:latin typeface="Helvetica-Bold"/>
          <a:ea typeface="Helvetica-Bold"/>
          <a:cs typeface="Helvetica-Bold"/>
          <a:sym typeface="Helvetica-Bold"/>
        </a:defRPr>
      </a:lvl4pPr>
      <a:lvl5pPr marL="40639" marR="40639" indent="914400">
        <a:lnSpc>
          <a:spcPts val="2300"/>
        </a:lnSpc>
        <a:defRPr sz="2300" b="1">
          <a:uFill>
            <a:solidFill/>
          </a:uFill>
          <a:latin typeface="Helvetica-Bold"/>
          <a:ea typeface="Helvetica-Bold"/>
          <a:cs typeface="Helvetica-Bold"/>
          <a:sym typeface="Helvetica-Bold"/>
        </a:defRPr>
      </a:lvl5pPr>
      <a:lvl6pPr marL="40639" marR="40639" indent="1143000">
        <a:lnSpc>
          <a:spcPts val="2300"/>
        </a:lnSpc>
        <a:defRPr sz="2300" b="1">
          <a:uFill>
            <a:solidFill/>
          </a:uFill>
          <a:latin typeface="Helvetica-Bold"/>
          <a:ea typeface="Helvetica-Bold"/>
          <a:cs typeface="Helvetica-Bold"/>
          <a:sym typeface="Helvetica-Bold"/>
        </a:defRPr>
      </a:lvl6pPr>
      <a:lvl7pPr marL="40639" marR="40639" indent="1371600">
        <a:lnSpc>
          <a:spcPts val="2300"/>
        </a:lnSpc>
        <a:defRPr sz="2300" b="1">
          <a:uFill>
            <a:solidFill/>
          </a:uFill>
          <a:latin typeface="Helvetica-Bold"/>
          <a:ea typeface="Helvetica-Bold"/>
          <a:cs typeface="Helvetica-Bold"/>
          <a:sym typeface="Helvetica-Bold"/>
        </a:defRPr>
      </a:lvl7pPr>
      <a:lvl8pPr marL="40639" marR="40639" indent="1600200">
        <a:lnSpc>
          <a:spcPts val="2300"/>
        </a:lnSpc>
        <a:defRPr sz="2300" b="1">
          <a:uFill>
            <a:solidFill/>
          </a:uFill>
          <a:latin typeface="Helvetica-Bold"/>
          <a:ea typeface="Helvetica-Bold"/>
          <a:cs typeface="Helvetica-Bold"/>
          <a:sym typeface="Helvetica-Bold"/>
        </a:defRPr>
      </a:lvl8pPr>
      <a:lvl9pPr marL="40639" marR="40639" indent="1828800">
        <a:lnSpc>
          <a:spcPts val="2300"/>
        </a:lnSpc>
        <a:defRPr sz="2300" b="1">
          <a:uFill>
            <a:solidFill/>
          </a:uFill>
          <a:latin typeface="Helvetica-Bold"/>
          <a:ea typeface="Helvetica-Bold"/>
          <a:cs typeface="Helvetica-Bold"/>
          <a:sym typeface="Helvetica-Bold"/>
        </a:defRPr>
      </a:lvl9pPr>
    </p:titleStyle>
    <p:bodyStyle>
      <a:lvl1pPr marL="186689"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1pPr>
      <a:lvl2pPr marL="33274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2pPr>
      <a:lvl3pPr marL="47879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3pPr>
      <a:lvl4pPr marL="62484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4pPr>
      <a:lvl5pPr marL="77089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5pPr>
      <a:lvl6pPr marL="77089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6pPr>
      <a:lvl7pPr marL="77089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7pPr>
      <a:lvl8pPr marL="77089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8pPr>
      <a:lvl9pPr marL="77089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9pPr>
    </p:bodyStyle>
    <p:otherStyle>
      <a:lvl1pPr algn="ctr" defTabSz="584200">
        <a:defRPr sz="2300" b="1">
          <a:solidFill>
            <a:schemeClr val="tx1"/>
          </a:solidFill>
          <a:uFill>
            <a:solidFill/>
          </a:uFill>
          <a:latin typeface="+mn-lt"/>
          <a:ea typeface="+mn-ea"/>
          <a:cs typeface="+mn-cs"/>
          <a:sym typeface="Helvetica-Bold"/>
        </a:defRPr>
      </a:lvl1pPr>
      <a:lvl2pPr indent="228600" algn="ctr" defTabSz="584200">
        <a:defRPr sz="2300" b="1">
          <a:solidFill>
            <a:schemeClr val="tx1"/>
          </a:solidFill>
          <a:uFill>
            <a:solidFill/>
          </a:uFill>
          <a:latin typeface="+mn-lt"/>
          <a:ea typeface="+mn-ea"/>
          <a:cs typeface="+mn-cs"/>
          <a:sym typeface="Helvetica-Bold"/>
        </a:defRPr>
      </a:lvl2pPr>
      <a:lvl3pPr indent="457200" algn="ctr" defTabSz="584200">
        <a:defRPr sz="2300" b="1">
          <a:solidFill>
            <a:schemeClr val="tx1"/>
          </a:solidFill>
          <a:uFill>
            <a:solidFill/>
          </a:uFill>
          <a:latin typeface="+mn-lt"/>
          <a:ea typeface="+mn-ea"/>
          <a:cs typeface="+mn-cs"/>
          <a:sym typeface="Helvetica-Bold"/>
        </a:defRPr>
      </a:lvl3pPr>
      <a:lvl4pPr indent="685800" algn="ctr" defTabSz="584200">
        <a:defRPr sz="2300" b="1">
          <a:solidFill>
            <a:schemeClr val="tx1"/>
          </a:solidFill>
          <a:uFill>
            <a:solidFill/>
          </a:uFill>
          <a:latin typeface="+mn-lt"/>
          <a:ea typeface="+mn-ea"/>
          <a:cs typeface="+mn-cs"/>
          <a:sym typeface="Helvetica-Bold"/>
        </a:defRPr>
      </a:lvl4pPr>
      <a:lvl5pPr indent="914400" algn="ctr" defTabSz="584200">
        <a:defRPr sz="2300" b="1">
          <a:solidFill>
            <a:schemeClr val="tx1"/>
          </a:solidFill>
          <a:uFill>
            <a:solidFill/>
          </a:uFill>
          <a:latin typeface="+mn-lt"/>
          <a:ea typeface="+mn-ea"/>
          <a:cs typeface="+mn-cs"/>
          <a:sym typeface="Helvetica-Bold"/>
        </a:defRPr>
      </a:lvl5pPr>
      <a:lvl6pPr indent="1143000" algn="ctr" defTabSz="584200">
        <a:defRPr sz="2300" b="1">
          <a:solidFill>
            <a:schemeClr val="tx1"/>
          </a:solidFill>
          <a:uFill>
            <a:solidFill/>
          </a:uFill>
          <a:latin typeface="+mn-lt"/>
          <a:ea typeface="+mn-ea"/>
          <a:cs typeface="+mn-cs"/>
          <a:sym typeface="Helvetica-Bold"/>
        </a:defRPr>
      </a:lvl6pPr>
      <a:lvl7pPr indent="1371600" algn="ctr" defTabSz="584200">
        <a:defRPr sz="2300" b="1">
          <a:solidFill>
            <a:schemeClr val="tx1"/>
          </a:solidFill>
          <a:uFill>
            <a:solidFill/>
          </a:uFill>
          <a:latin typeface="+mn-lt"/>
          <a:ea typeface="+mn-ea"/>
          <a:cs typeface="+mn-cs"/>
          <a:sym typeface="Helvetica-Bold"/>
        </a:defRPr>
      </a:lvl7pPr>
      <a:lvl8pPr indent="1600200" algn="ctr" defTabSz="584200">
        <a:defRPr sz="2300" b="1">
          <a:solidFill>
            <a:schemeClr val="tx1"/>
          </a:solidFill>
          <a:uFill>
            <a:solidFill/>
          </a:uFill>
          <a:latin typeface="+mn-lt"/>
          <a:ea typeface="+mn-ea"/>
          <a:cs typeface="+mn-cs"/>
          <a:sym typeface="Helvetica-Bold"/>
        </a:defRPr>
      </a:lvl8pPr>
      <a:lvl9pPr indent="1828800" algn="ctr" defTabSz="584200">
        <a:defRPr sz="2300" b="1">
          <a:solidFill>
            <a:schemeClr val="tx1"/>
          </a:solidFill>
          <a:uFill>
            <a:solidFill/>
          </a:uFill>
          <a:latin typeface="+mn-lt"/>
          <a:ea typeface="+mn-ea"/>
          <a:cs typeface="+mn-cs"/>
          <a:sym typeface="Helvetica-Bold"/>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png"/><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p:cNvSpPr>
          <p:nvPr>
            <p:ph type="title" idx="4294967295"/>
          </p:nvPr>
        </p:nvSpPr>
        <p:spPr>
          <a:xfrm>
            <a:off x="438943" y="1181100"/>
            <a:ext cx="8878913" cy="36449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pPr marL="0" marR="0" lvl="0" defTabSz="877823">
              <a:lnSpc>
                <a:spcPct val="70000"/>
              </a:lnSpc>
              <a:tabLst>
                <a:tab pos="431800" algn="l"/>
                <a:tab pos="876300" algn="l"/>
              </a:tabLst>
              <a:defRPr sz="1800" b="0">
                <a:uFillTx/>
              </a:defRPr>
            </a:pPr>
            <a:r>
              <a:rPr sz="7392" b="1">
                <a:solidFill>
                  <a:srgbClr val="FFFFFF"/>
                </a:solidFill>
                <a:uFill>
                  <a:solidFill>
                    <a:srgbClr val="FFFFFF"/>
                  </a:solidFill>
                </a:uFill>
              </a:rPr>
              <a:t>GENERAL ASSEMBLY</a:t>
            </a:r>
          </a:p>
          <a:p>
            <a:pPr marL="0" marR="0" lvl="0" defTabSz="877823">
              <a:lnSpc>
                <a:spcPct val="70000"/>
              </a:lnSpc>
              <a:tabLst>
                <a:tab pos="431800" algn="l"/>
                <a:tab pos="876300" algn="l"/>
              </a:tabLst>
              <a:defRPr sz="1800" b="0">
                <a:uFillTx/>
              </a:defRPr>
            </a:pPr>
            <a:r>
              <a:rPr sz="7392" b="1">
                <a:solidFill>
                  <a:srgbClr val="FFFFFF"/>
                </a:solidFill>
                <a:uFill>
                  <a:solidFill>
                    <a:srgbClr val="FFFFFF"/>
                  </a:solidFill>
                </a:uFill>
              </a:rPr>
              <a:t>DATA SCIENCE</a:t>
            </a:r>
          </a:p>
          <a:p>
            <a:pPr marL="0" marR="0" lvl="0" defTabSz="877823">
              <a:lnSpc>
                <a:spcPct val="70000"/>
              </a:lnSpc>
              <a:tabLst>
                <a:tab pos="431800" algn="l"/>
                <a:tab pos="876300" algn="l"/>
              </a:tabLst>
              <a:defRPr sz="1800" b="0">
                <a:uFillTx/>
              </a:defRPr>
            </a:pPr>
            <a:endParaRPr sz="4800" b="1">
              <a:solidFill>
                <a:srgbClr val="FFFFFF"/>
              </a:solidFill>
              <a:uFill>
                <a:solidFill>
                  <a:srgbClr val="FFFFFF"/>
                </a:solidFill>
              </a:uFill>
            </a:endParaRPr>
          </a:p>
        </p:txBody>
      </p:sp>
      <p:pic>
        <p:nvPicPr>
          <p:cNvPr id="2" name="Picture 1"/>
          <p:cNvPicPr>
            <a:picLocks noChangeAspect="1"/>
          </p:cNvPicPr>
          <p:nvPr/>
        </p:nvPicPr>
        <p:blipFill>
          <a:blip r:embed="rId2"/>
          <a:stretch>
            <a:fillRect/>
          </a:stretch>
        </p:blipFill>
        <p:spPr>
          <a:xfrm>
            <a:off x="0" y="12700"/>
            <a:ext cx="9363075" cy="5229463"/>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5743" y="-1"/>
            <a:ext cx="9488817" cy="5373351"/>
          </a:xfrm>
          <a:prstGeom prst="rect">
            <a:avLst/>
          </a:prstGeom>
        </p:spPr>
      </p:pic>
    </p:spTree>
    <p:extLst>
      <p:ext uri="{BB962C8B-B14F-4D97-AF65-F5344CB8AC3E}">
        <p14:creationId xmlns:p14="http://schemas.microsoft.com/office/powerpoint/2010/main" val="3705139022"/>
      </p:ext>
    </p:extLst>
  </p:cSld>
  <p:clrMapOvr>
    <a:masterClrMapping/>
  </p:clrMapOvr>
  <p:transition xmlns:p14="http://schemas.microsoft.com/office/powerpoint/2010/mai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609083" cy="5257800"/>
          </a:xfrm>
          <a:prstGeom prst="rect">
            <a:avLst/>
          </a:prstGeom>
        </p:spPr>
      </p:pic>
    </p:spTree>
    <p:extLst>
      <p:ext uri="{BB962C8B-B14F-4D97-AF65-F5344CB8AC3E}">
        <p14:creationId xmlns:p14="http://schemas.microsoft.com/office/powerpoint/2010/main" val="1200633547"/>
      </p:ext>
    </p:extLst>
  </p:cSld>
  <p:clrMapOvr>
    <a:masterClrMapping/>
  </p:clrMapOvr>
  <p:transition xmlns:p14="http://schemas.microsoft.com/office/powerpoint/2010/mai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363075" cy="5257800"/>
          </a:xfrm>
          <a:prstGeom prst="rect">
            <a:avLst/>
          </a:prstGeom>
        </p:spPr>
      </p:pic>
    </p:spTree>
    <p:extLst>
      <p:ext uri="{BB962C8B-B14F-4D97-AF65-F5344CB8AC3E}">
        <p14:creationId xmlns:p14="http://schemas.microsoft.com/office/powerpoint/2010/main" val="1805612465"/>
      </p:ext>
    </p:extLst>
  </p:cSld>
  <p:clrMapOvr>
    <a:masterClrMapping/>
  </p:clrMapOvr>
  <p:transition xmlns:p14="http://schemas.microsoft.com/office/powerpoint/2010/mai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5879" y="1385820"/>
            <a:ext cx="9267196" cy="10259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r>
              <a:rPr lang="en-US" sz="6000" dirty="0" smtClean="0">
                <a:solidFill>
                  <a:srgbClr val="FFFFFF"/>
                </a:solidFill>
                <a:uFill>
                  <a:solidFill>
                    <a:srgbClr val="000000"/>
                  </a:solidFill>
                </a:uFill>
              </a:rPr>
              <a:t>Where we are now</a:t>
            </a:r>
            <a:endParaRPr kumimoji="0" lang="en-US" sz="6000" b="0" i="0" u="none" strike="noStrike" cap="none" spc="0" normalizeH="0" baseline="0" dirty="0">
              <a:ln>
                <a:noFill/>
              </a:ln>
              <a:solidFill>
                <a:srgbClr val="FFFFFF"/>
              </a:solidFill>
              <a:effectLst/>
              <a:uFill>
                <a:solidFill>
                  <a:srgbClr val="000000"/>
                </a:solidFill>
              </a:uFill>
              <a:sym typeface="Gill Sans"/>
            </a:endParaRPr>
          </a:p>
        </p:txBody>
      </p:sp>
    </p:spTree>
    <p:extLst>
      <p:ext uri="{BB962C8B-B14F-4D97-AF65-F5344CB8AC3E}">
        <p14:creationId xmlns:p14="http://schemas.microsoft.com/office/powerpoint/2010/main" val="860785441"/>
      </p:ext>
    </p:extLst>
  </p:cSld>
  <p:clrMapOvr>
    <a:masterClrMapping/>
  </p:clrMapOvr>
  <p:transition xmlns:p14="http://schemas.microsoft.com/office/powerpoint/2010/mai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p:nvPr/>
        </p:nvSpPr>
        <p:spPr>
          <a:xfrm>
            <a:off x="472292" y="510440"/>
            <a:ext cx="6578601" cy="3180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lang="en-US" sz="2400" b="1" dirty="0" smtClean="0">
                <a:uFill>
                  <a:solidFill/>
                </a:uFill>
              </a:rPr>
              <a:t>Anonymous Quiz</a:t>
            </a:r>
            <a:endParaRPr sz="2400" b="1" dirty="0">
              <a:uFill>
                <a:solidFill/>
              </a:uFill>
            </a:endParaRPr>
          </a:p>
        </p:txBody>
      </p:sp>
      <p:sp>
        <p:nvSpPr>
          <p:cNvPr id="300" name="Shape 300"/>
          <p:cNvSpPr/>
          <p:nvPr/>
        </p:nvSpPr>
        <p:spPr>
          <a:xfrm>
            <a:off x="555102" y="1033785"/>
            <a:ext cx="8343901" cy="389529"/>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p>
            <a:pPr marL="62825" marR="62825" lvl="0" algn="l" defTabSz="911899">
              <a:defRPr sz="1800">
                <a:uFillTx/>
              </a:defRPr>
            </a:pPr>
            <a:endParaRPr sz="2100" b="1" dirty="0">
              <a:uFill>
                <a:solidFill/>
              </a:uFill>
              <a:latin typeface="Helvetica-Bold"/>
              <a:ea typeface="Helvetica-Bold"/>
              <a:cs typeface="Helvetica-Bold"/>
              <a:sym typeface="Helvetica-Bold"/>
            </a:endParaRPr>
          </a:p>
        </p:txBody>
      </p:sp>
      <p:sp>
        <p:nvSpPr>
          <p:cNvPr id="2" name="Rectangle 1"/>
          <p:cNvSpPr/>
          <p:nvPr/>
        </p:nvSpPr>
        <p:spPr>
          <a:xfrm>
            <a:off x="555102" y="2329412"/>
            <a:ext cx="8426711" cy="738664"/>
          </a:xfrm>
          <a:prstGeom prst="rect">
            <a:avLst/>
          </a:prstGeom>
        </p:spPr>
        <p:txBody>
          <a:bodyPr wrap="square">
            <a:spAutoFit/>
          </a:bodyPr>
          <a:lstStyle/>
          <a:p>
            <a:r>
              <a:rPr lang="en-US" dirty="0" smtClean="0"/>
              <a:t>MYALJT7C </a:t>
            </a:r>
            <a:endParaRPr lang="en-US" dirty="0"/>
          </a:p>
        </p:txBody>
      </p:sp>
      <p:sp>
        <p:nvSpPr>
          <p:cNvPr id="6" name="Rectangle 5"/>
          <p:cNvSpPr/>
          <p:nvPr/>
        </p:nvSpPr>
        <p:spPr>
          <a:xfrm>
            <a:off x="624692" y="1252734"/>
            <a:ext cx="8426711" cy="738664"/>
          </a:xfrm>
          <a:prstGeom prst="rect">
            <a:avLst/>
          </a:prstGeom>
        </p:spPr>
        <p:txBody>
          <a:bodyPr wrap="square">
            <a:spAutoFit/>
          </a:bodyPr>
          <a:lstStyle/>
          <a:p>
            <a:r>
              <a:rPr lang="en-US" dirty="0"/>
              <a:t>https://</a:t>
            </a:r>
            <a:r>
              <a:rPr lang="en-US" dirty="0" err="1"/>
              <a:t>b.socrative.com</a:t>
            </a:r>
            <a:r>
              <a:rPr lang="en-US" dirty="0"/>
              <a:t>/login/student/</a:t>
            </a:r>
          </a:p>
        </p:txBody>
      </p:sp>
    </p:spTree>
    <p:extLst>
      <p:ext uri="{BB962C8B-B14F-4D97-AF65-F5344CB8AC3E}">
        <p14:creationId xmlns:p14="http://schemas.microsoft.com/office/powerpoint/2010/main" val="61347863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p:nvPr/>
        </p:nvSpPr>
        <p:spPr>
          <a:xfrm>
            <a:off x="472292" y="510440"/>
            <a:ext cx="6578601" cy="3180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lang="en-US" sz="2400" b="1" dirty="0" smtClean="0">
                <a:uFill>
                  <a:solidFill/>
                </a:uFill>
              </a:rPr>
              <a:t>RESULTS</a:t>
            </a:r>
            <a:endParaRPr sz="2400" b="1" dirty="0">
              <a:uFill>
                <a:solidFill/>
              </a:uFill>
            </a:endParaRPr>
          </a:p>
        </p:txBody>
      </p:sp>
      <p:sp>
        <p:nvSpPr>
          <p:cNvPr id="300" name="Shape 300"/>
          <p:cNvSpPr/>
          <p:nvPr/>
        </p:nvSpPr>
        <p:spPr>
          <a:xfrm>
            <a:off x="555102" y="1033785"/>
            <a:ext cx="8343901" cy="389529"/>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p>
            <a:pPr marL="62825" marR="62825" lvl="0" algn="l" defTabSz="911899">
              <a:defRPr sz="1800">
                <a:uFillTx/>
              </a:defRPr>
            </a:pPr>
            <a:endParaRPr sz="2100" b="1" dirty="0">
              <a:uFill>
                <a:solidFill/>
              </a:uFill>
              <a:latin typeface="Helvetica-Bold"/>
              <a:ea typeface="Helvetica-Bold"/>
              <a:cs typeface="Helvetica-Bold"/>
              <a:sym typeface="Helvetica-Bold"/>
            </a:endParaRPr>
          </a:p>
        </p:txBody>
      </p:sp>
      <p:pic>
        <p:nvPicPr>
          <p:cNvPr id="3" name="Picture 2" descr="Table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2770" y="0"/>
            <a:ext cx="7270305" cy="5257800"/>
          </a:xfrm>
          <a:prstGeom prst="rect">
            <a:avLst/>
          </a:prstGeom>
        </p:spPr>
      </p:pic>
    </p:spTree>
    <p:extLst>
      <p:ext uri="{BB962C8B-B14F-4D97-AF65-F5344CB8AC3E}">
        <p14:creationId xmlns:p14="http://schemas.microsoft.com/office/powerpoint/2010/main" val="188891579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5879" y="1385820"/>
            <a:ext cx="9267196" cy="10259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r>
              <a:rPr lang="en-US" sz="6000" dirty="0" smtClean="0">
                <a:solidFill>
                  <a:srgbClr val="FFFFFF"/>
                </a:solidFill>
                <a:uFill>
                  <a:solidFill>
                    <a:srgbClr val="000000"/>
                  </a:solidFill>
                </a:uFill>
              </a:rPr>
              <a:t>Where we are headed…</a:t>
            </a:r>
            <a:endParaRPr kumimoji="0" lang="en-US" sz="6000" b="0" i="0" u="none" strike="noStrike" cap="none" spc="0" normalizeH="0" baseline="0" dirty="0">
              <a:ln>
                <a:noFill/>
              </a:ln>
              <a:solidFill>
                <a:srgbClr val="FFFFFF"/>
              </a:solidFill>
              <a:effectLst/>
              <a:uFill>
                <a:solidFill>
                  <a:srgbClr val="000000"/>
                </a:solidFill>
              </a:uFill>
              <a:sym typeface="Gill Sans"/>
            </a:endParaRPr>
          </a:p>
        </p:txBody>
      </p:sp>
    </p:spTree>
    <p:extLst>
      <p:ext uri="{BB962C8B-B14F-4D97-AF65-F5344CB8AC3E}">
        <p14:creationId xmlns:p14="http://schemas.microsoft.com/office/powerpoint/2010/main" val="29466862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3"/>
          </p:nvPr>
        </p:nvPicPr>
        <p:blipFill rotWithShape="1">
          <a:blip r:embed="rId2"/>
          <a:srcRect l="-2316" t="584" r="2316" b="50000"/>
          <a:stretch/>
        </p:blipFill>
        <p:spPr/>
      </p:pic>
      <p:sp>
        <p:nvSpPr>
          <p:cNvPr id="6" name="Rectangle 5"/>
          <p:cNvSpPr/>
          <p:nvPr/>
        </p:nvSpPr>
        <p:spPr>
          <a:xfrm>
            <a:off x="1785539" y="864148"/>
            <a:ext cx="6699689" cy="748923"/>
          </a:xfrm>
          <a:prstGeom prst="rect">
            <a:avLst/>
          </a:prstGeom>
          <a:solidFill>
            <a:srgbClr val="C0504D">
              <a:alpha val="37000"/>
            </a:srgbClr>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endParaRPr kumimoji="0" lang="en-US" sz="4200" b="0" i="0" u="none" strike="noStrike" cap="none" spc="0" normalizeH="0" baseline="0">
              <a:solidFill>
                <a:srgbClr val="000000"/>
              </a:solidFill>
              <a:effectLst/>
              <a:uFill>
                <a:solidFill>
                  <a:srgbClr val="000000"/>
                </a:solidFill>
              </a:uFill>
              <a:latin typeface="+mn-lt"/>
              <a:ea typeface="+mn-ea"/>
              <a:cs typeface="+mn-cs"/>
              <a:sym typeface="Gill Sans"/>
            </a:endParaRPr>
          </a:p>
        </p:txBody>
      </p:sp>
      <p:sp>
        <p:nvSpPr>
          <p:cNvPr id="7" name="Rectangle 6"/>
          <p:cNvSpPr/>
          <p:nvPr/>
        </p:nvSpPr>
        <p:spPr>
          <a:xfrm>
            <a:off x="1785540" y="1506961"/>
            <a:ext cx="3407612" cy="748923"/>
          </a:xfrm>
          <a:prstGeom prst="rect">
            <a:avLst/>
          </a:prstGeom>
          <a:solidFill>
            <a:srgbClr val="C0504D">
              <a:alpha val="37000"/>
            </a:srgbClr>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endParaRPr kumimoji="0" lang="en-US" sz="4200" b="0" i="0" u="none" strike="noStrike" cap="none" spc="0" normalizeH="0" baseline="0">
              <a:solidFill>
                <a:srgbClr val="000000"/>
              </a:solidFill>
              <a:effectLst/>
              <a:uFill>
                <a:solidFill>
                  <a:srgbClr val="000000"/>
                </a:solidFill>
              </a:uFill>
              <a:latin typeface="+mn-lt"/>
              <a:ea typeface="+mn-ea"/>
              <a:cs typeface="+mn-cs"/>
              <a:sym typeface="Gill Sans"/>
            </a:endParaRPr>
          </a:p>
        </p:txBody>
      </p:sp>
    </p:spTree>
    <p:extLst>
      <p:ext uri="{BB962C8B-B14F-4D97-AF65-F5344CB8AC3E}">
        <p14:creationId xmlns:p14="http://schemas.microsoft.com/office/powerpoint/2010/main" val="223920312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3"/>
          </p:nvPr>
        </p:nvPicPr>
        <p:blipFill rotWithShape="1">
          <a:blip r:embed="rId2"/>
          <a:srcRect l="-4136" t="20580" r="4136" b="30004"/>
          <a:stretch/>
        </p:blipFill>
        <p:spPr/>
      </p:pic>
      <p:sp>
        <p:nvSpPr>
          <p:cNvPr id="6" name="Rectangle 5"/>
          <p:cNvSpPr/>
          <p:nvPr/>
        </p:nvSpPr>
        <p:spPr>
          <a:xfrm>
            <a:off x="1785539" y="526336"/>
            <a:ext cx="6699689" cy="748923"/>
          </a:xfrm>
          <a:prstGeom prst="rect">
            <a:avLst/>
          </a:prstGeom>
          <a:solidFill>
            <a:schemeClr val="accent1">
              <a:alpha val="37000"/>
            </a:schemeClr>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endParaRPr kumimoji="0" lang="en-US" sz="4200" b="0" i="0" u="none" strike="noStrike" cap="none" spc="0" normalizeH="0" baseline="0">
              <a:solidFill>
                <a:srgbClr val="000000"/>
              </a:solidFill>
              <a:effectLst/>
              <a:uFill>
                <a:solidFill>
                  <a:srgbClr val="000000"/>
                </a:solidFill>
              </a:uFill>
              <a:latin typeface="+mn-lt"/>
              <a:ea typeface="+mn-ea"/>
              <a:cs typeface="+mn-cs"/>
              <a:sym typeface="Gill Sans"/>
            </a:endParaRPr>
          </a:p>
        </p:txBody>
      </p:sp>
      <p:sp>
        <p:nvSpPr>
          <p:cNvPr id="7" name="Rectangle 6"/>
          <p:cNvSpPr/>
          <p:nvPr/>
        </p:nvSpPr>
        <p:spPr>
          <a:xfrm>
            <a:off x="1785539" y="1275259"/>
            <a:ext cx="6699689" cy="748923"/>
          </a:xfrm>
          <a:prstGeom prst="rect">
            <a:avLst/>
          </a:prstGeom>
          <a:solidFill>
            <a:srgbClr val="0365C0">
              <a:alpha val="37000"/>
            </a:srgbClr>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endParaRPr kumimoji="0" lang="en-US" sz="4200" b="0" i="0" u="none" strike="noStrike" cap="none" spc="0" normalizeH="0" baseline="0">
              <a:solidFill>
                <a:srgbClr val="000000"/>
              </a:solidFill>
              <a:effectLst/>
              <a:uFill>
                <a:solidFill>
                  <a:srgbClr val="000000"/>
                </a:solidFill>
              </a:uFill>
              <a:latin typeface="+mn-lt"/>
              <a:ea typeface="+mn-ea"/>
              <a:cs typeface="+mn-cs"/>
              <a:sym typeface="Gill Sans"/>
            </a:endParaRPr>
          </a:p>
        </p:txBody>
      </p:sp>
      <p:sp>
        <p:nvSpPr>
          <p:cNvPr id="5" name="Rectangle 4"/>
          <p:cNvSpPr/>
          <p:nvPr/>
        </p:nvSpPr>
        <p:spPr>
          <a:xfrm>
            <a:off x="1785539" y="2024182"/>
            <a:ext cx="6699689" cy="748923"/>
          </a:xfrm>
          <a:prstGeom prst="rect">
            <a:avLst/>
          </a:prstGeom>
          <a:solidFill>
            <a:schemeClr val="accent1">
              <a:alpha val="37000"/>
            </a:schemeClr>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endParaRPr kumimoji="0" lang="en-US" sz="4200" b="0" i="0" u="none" strike="noStrike" cap="none" spc="0" normalizeH="0" baseline="0">
              <a:solidFill>
                <a:srgbClr val="000000"/>
              </a:solidFill>
              <a:effectLst/>
              <a:uFill>
                <a:solidFill>
                  <a:srgbClr val="000000"/>
                </a:solidFill>
              </a:uFill>
              <a:latin typeface="+mn-lt"/>
              <a:ea typeface="+mn-ea"/>
              <a:cs typeface="+mn-cs"/>
              <a:sym typeface="Gill Sans"/>
            </a:endParaRPr>
          </a:p>
        </p:txBody>
      </p:sp>
      <p:sp>
        <p:nvSpPr>
          <p:cNvPr id="8" name="Rectangle 7"/>
          <p:cNvSpPr/>
          <p:nvPr/>
        </p:nvSpPr>
        <p:spPr>
          <a:xfrm>
            <a:off x="1785539" y="2773105"/>
            <a:ext cx="6699689" cy="748923"/>
          </a:xfrm>
          <a:prstGeom prst="rect">
            <a:avLst/>
          </a:prstGeom>
          <a:solidFill>
            <a:schemeClr val="accent1">
              <a:alpha val="37000"/>
            </a:schemeClr>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endParaRPr kumimoji="0" lang="en-US" sz="4200" b="0" i="0" u="none" strike="noStrike" cap="none" spc="0" normalizeH="0" baseline="0">
              <a:solidFill>
                <a:srgbClr val="000000"/>
              </a:solidFill>
              <a:effectLst/>
              <a:uFill>
                <a:solidFill>
                  <a:srgbClr val="000000"/>
                </a:solidFill>
              </a:uFill>
              <a:latin typeface="+mn-lt"/>
              <a:ea typeface="+mn-ea"/>
              <a:cs typeface="+mn-cs"/>
              <a:sym typeface="Gill Sans"/>
            </a:endParaRPr>
          </a:p>
        </p:txBody>
      </p:sp>
    </p:spTree>
    <p:extLst>
      <p:ext uri="{BB962C8B-B14F-4D97-AF65-F5344CB8AC3E}">
        <p14:creationId xmlns:p14="http://schemas.microsoft.com/office/powerpoint/2010/main" val="256064005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3"/>
          </p:nvPr>
        </p:nvPicPr>
        <p:blipFill rotWithShape="1">
          <a:blip r:embed="rId2"/>
          <a:srcRect l="-4632" t="50000" r="4632" b="584"/>
          <a:stretch/>
        </p:blipFill>
        <p:spPr/>
      </p:pic>
      <p:sp>
        <p:nvSpPr>
          <p:cNvPr id="6" name="Rectangle 5"/>
          <p:cNvSpPr/>
          <p:nvPr/>
        </p:nvSpPr>
        <p:spPr>
          <a:xfrm>
            <a:off x="1923856" y="1531502"/>
            <a:ext cx="6699689" cy="748923"/>
          </a:xfrm>
          <a:prstGeom prst="rect">
            <a:avLst/>
          </a:prstGeom>
          <a:solidFill>
            <a:schemeClr val="accent2">
              <a:alpha val="37000"/>
            </a:schemeClr>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endParaRPr kumimoji="0" lang="en-US" sz="4200" b="0" i="0" u="none" strike="noStrike" cap="none" spc="0" normalizeH="0" baseline="0">
              <a:solidFill>
                <a:srgbClr val="000000"/>
              </a:solidFill>
              <a:effectLst/>
              <a:uFill>
                <a:solidFill>
                  <a:srgbClr val="000000"/>
                </a:solidFill>
              </a:uFill>
              <a:latin typeface="+mn-lt"/>
              <a:ea typeface="+mn-ea"/>
              <a:cs typeface="+mn-cs"/>
              <a:sym typeface="Gill Sans"/>
            </a:endParaRPr>
          </a:p>
        </p:txBody>
      </p:sp>
      <p:sp>
        <p:nvSpPr>
          <p:cNvPr id="7" name="Rectangle 6"/>
          <p:cNvSpPr/>
          <p:nvPr/>
        </p:nvSpPr>
        <p:spPr>
          <a:xfrm>
            <a:off x="1923856" y="2280425"/>
            <a:ext cx="6699689" cy="748923"/>
          </a:xfrm>
          <a:prstGeom prst="rect">
            <a:avLst/>
          </a:prstGeom>
          <a:solidFill>
            <a:schemeClr val="accent2">
              <a:alpha val="37000"/>
            </a:schemeClr>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endParaRPr kumimoji="0" lang="en-US" sz="4200" b="0" i="0" u="none" strike="noStrike" cap="none" spc="0" normalizeH="0" baseline="0">
              <a:solidFill>
                <a:srgbClr val="000000"/>
              </a:solidFill>
              <a:effectLst/>
              <a:uFill>
                <a:solidFill>
                  <a:srgbClr val="000000"/>
                </a:solidFill>
              </a:uFill>
              <a:latin typeface="+mn-lt"/>
              <a:ea typeface="+mn-ea"/>
              <a:cs typeface="+mn-cs"/>
              <a:sym typeface="Gill Sans"/>
            </a:endParaRPr>
          </a:p>
        </p:txBody>
      </p:sp>
      <p:sp>
        <p:nvSpPr>
          <p:cNvPr id="5" name="Rectangle 4"/>
          <p:cNvSpPr/>
          <p:nvPr/>
        </p:nvSpPr>
        <p:spPr>
          <a:xfrm>
            <a:off x="1923856" y="3029348"/>
            <a:ext cx="6699689" cy="748923"/>
          </a:xfrm>
          <a:prstGeom prst="rect">
            <a:avLst/>
          </a:prstGeom>
          <a:solidFill>
            <a:schemeClr val="accent2">
              <a:alpha val="37000"/>
            </a:schemeClr>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endParaRPr kumimoji="0" lang="en-US" sz="4200" b="0" i="0" u="none" strike="noStrike" cap="none" spc="0" normalizeH="0" baseline="0">
              <a:solidFill>
                <a:srgbClr val="000000"/>
              </a:solidFill>
              <a:effectLst/>
              <a:uFill>
                <a:solidFill>
                  <a:srgbClr val="000000"/>
                </a:solidFill>
              </a:uFill>
              <a:latin typeface="+mn-lt"/>
              <a:ea typeface="+mn-ea"/>
              <a:cs typeface="+mn-cs"/>
              <a:sym typeface="Gill Sans"/>
            </a:endParaRPr>
          </a:p>
        </p:txBody>
      </p:sp>
      <p:sp>
        <p:nvSpPr>
          <p:cNvPr id="8" name="Rectangle 7"/>
          <p:cNvSpPr/>
          <p:nvPr/>
        </p:nvSpPr>
        <p:spPr>
          <a:xfrm>
            <a:off x="1923856" y="3778271"/>
            <a:ext cx="6699689" cy="748923"/>
          </a:xfrm>
          <a:prstGeom prst="rect">
            <a:avLst/>
          </a:prstGeom>
          <a:solidFill>
            <a:schemeClr val="accent2">
              <a:alpha val="37000"/>
            </a:schemeClr>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endParaRPr kumimoji="0" lang="en-US" sz="4200" b="0" i="0" u="none" strike="noStrike" cap="none" spc="0" normalizeH="0" baseline="0">
              <a:solidFill>
                <a:srgbClr val="000000"/>
              </a:solidFill>
              <a:effectLst/>
              <a:uFill>
                <a:solidFill>
                  <a:srgbClr val="000000"/>
                </a:solidFill>
              </a:uFill>
              <a:latin typeface="+mn-lt"/>
              <a:ea typeface="+mn-ea"/>
              <a:cs typeface="+mn-cs"/>
              <a:sym typeface="Gill Sans"/>
            </a:endParaRPr>
          </a:p>
        </p:txBody>
      </p:sp>
      <p:sp>
        <p:nvSpPr>
          <p:cNvPr id="9" name="Rectangle 8"/>
          <p:cNvSpPr/>
          <p:nvPr/>
        </p:nvSpPr>
        <p:spPr>
          <a:xfrm>
            <a:off x="1923856" y="1067741"/>
            <a:ext cx="6699689" cy="748923"/>
          </a:xfrm>
          <a:prstGeom prst="rect">
            <a:avLst/>
          </a:prstGeom>
          <a:solidFill>
            <a:schemeClr val="accent2">
              <a:alpha val="37000"/>
            </a:schemeClr>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endParaRPr kumimoji="0" lang="en-US" sz="4200" b="0" i="0" u="none" strike="noStrike" cap="none" spc="0" normalizeH="0" baseline="0">
              <a:solidFill>
                <a:srgbClr val="000000"/>
              </a:solidFill>
              <a:effectLst/>
              <a:uFill>
                <a:solidFill>
                  <a:srgbClr val="000000"/>
                </a:solidFill>
              </a:uFill>
              <a:latin typeface="+mn-lt"/>
              <a:ea typeface="+mn-ea"/>
              <a:cs typeface="+mn-cs"/>
              <a:sym typeface="Gill Sans"/>
            </a:endParaRPr>
          </a:p>
        </p:txBody>
      </p:sp>
    </p:spTree>
    <p:extLst>
      <p:ext uri="{BB962C8B-B14F-4D97-AF65-F5344CB8AC3E}">
        <p14:creationId xmlns:p14="http://schemas.microsoft.com/office/powerpoint/2010/main" val="3119881810"/>
      </p:ext>
    </p:extLst>
  </p:cSld>
  <p:clrMapOvr>
    <a:masterClrMapping/>
  </p:clrMapOvr>
  <p:transition xmlns:p14="http://schemas.microsoft.com/office/powerpoint/2010/mai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0"/>
            <a:ext cx="9363075" cy="5257800"/>
          </a:xfrm>
          <a:prstGeom prst="rect">
            <a:avLst/>
          </a:prstGeom>
        </p:spPr>
      </p:pic>
    </p:spTree>
    <p:extLst>
      <p:ext uri="{BB962C8B-B14F-4D97-AF65-F5344CB8AC3E}">
        <p14:creationId xmlns:p14="http://schemas.microsoft.com/office/powerpoint/2010/main" val="176858465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208638" y="282156"/>
            <a:ext cx="7035786" cy="4471084"/>
          </a:xfrm>
          <a:prstGeom prst="rect">
            <a:avLst/>
          </a:prstGeom>
        </p:spPr>
      </p:pic>
    </p:spTree>
    <p:extLst>
      <p:ext uri="{BB962C8B-B14F-4D97-AF65-F5344CB8AC3E}">
        <p14:creationId xmlns:p14="http://schemas.microsoft.com/office/powerpoint/2010/main" val="3596660811"/>
      </p:ext>
    </p:extLst>
  </p:cSld>
  <p:clrMapOvr>
    <a:masterClrMapping/>
  </p:clrMapOvr>
  <p:transition xmlns:p14="http://schemas.microsoft.com/office/powerpoint/2010/mai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p:nvPr/>
        </p:nvSpPr>
        <p:spPr>
          <a:xfrm>
            <a:off x="472292" y="510440"/>
            <a:ext cx="6578601" cy="3180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lang="en-US" sz="2400" b="1" dirty="0" smtClean="0">
                <a:uFill>
                  <a:solidFill/>
                </a:uFill>
              </a:rPr>
              <a:t>FINAL PROJECT</a:t>
            </a:r>
            <a:endParaRPr sz="2400" b="1" dirty="0">
              <a:uFill>
                <a:solidFill/>
              </a:uFill>
            </a:endParaRPr>
          </a:p>
        </p:txBody>
      </p:sp>
      <p:sp>
        <p:nvSpPr>
          <p:cNvPr id="299" name="Shape 299"/>
          <p:cNvSpPr/>
          <p:nvPr/>
        </p:nvSpPr>
        <p:spPr>
          <a:xfrm>
            <a:off x="478637" y="1033785"/>
            <a:ext cx="8420366" cy="333681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9" marR="0" lvl="0" indent="-171449" algn="l" defTabSz="1524000">
              <a:spcBef>
                <a:spcPts val="500"/>
              </a:spcBef>
              <a:buSzPct val="86000"/>
              <a:buFont typeface="Lucida Grande"/>
              <a:buChar char="‣"/>
              <a:defRPr sz="1800">
                <a:uFillTx/>
              </a:defRPr>
            </a:pPr>
            <a:r>
              <a:rPr lang="en-US" sz="2800" dirty="0" smtClean="0">
                <a:latin typeface="Helvetica"/>
                <a:ea typeface="Helvetica"/>
                <a:cs typeface="Helvetica"/>
                <a:sym typeface="Helvetica"/>
              </a:rPr>
              <a:t>Design your own study</a:t>
            </a:r>
          </a:p>
          <a:p>
            <a:pPr marL="171449" marR="0" lvl="0" indent="-171449" algn="l" defTabSz="1524000">
              <a:spcBef>
                <a:spcPts val="500"/>
              </a:spcBef>
              <a:buSzPct val="86000"/>
              <a:buFont typeface="Lucida Grande"/>
              <a:buChar char="‣"/>
              <a:defRPr sz="1800">
                <a:uFillTx/>
              </a:defRPr>
            </a:pPr>
            <a:r>
              <a:rPr lang="en-US" sz="2800" dirty="0" smtClean="0">
                <a:latin typeface="Helvetica"/>
                <a:ea typeface="Helvetica"/>
                <a:cs typeface="Helvetica"/>
                <a:sym typeface="Helvetica"/>
              </a:rPr>
              <a:t>Acquire, clean and describe your data</a:t>
            </a:r>
            <a:endParaRPr sz="2800" dirty="0" smtClean="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a:latin typeface="Helvetica"/>
                <a:ea typeface="Helvetica"/>
                <a:cs typeface="Helvetica"/>
                <a:sym typeface="Helvetica"/>
              </a:rPr>
              <a:t>C</a:t>
            </a:r>
            <a:r>
              <a:rPr lang="en-US" sz="2800" dirty="0" smtClean="0">
                <a:uFill>
                  <a:solidFill/>
                </a:uFill>
                <a:latin typeface="Helvetica"/>
                <a:ea typeface="Helvetica"/>
                <a:cs typeface="Helvetica"/>
                <a:sym typeface="Helvetica"/>
              </a:rPr>
              <a:t>omplete analysis</a:t>
            </a:r>
            <a:endParaRPr sz="2800" dirty="0" smtClean="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Assess validity of findings </a:t>
            </a:r>
            <a:endParaRPr sz="2800" dirty="0" smtClean="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Repeat prev</a:t>
            </a:r>
            <a:r>
              <a:rPr lang="en-US" sz="2800" dirty="0" smtClean="0">
                <a:latin typeface="Helvetica"/>
                <a:ea typeface="Helvetica"/>
                <a:cs typeface="Helvetica"/>
                <a:sym typeface="Helvetica"/>
              </a:rPr>
              <a:t>ious steps as needed</a:t>
            </a:r>
            <a:endParaRPr sz="2800" dirty="0" smtClean="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latin typeface="Helvetica"/>
                <a:ea typeface="Helvetica"/>
                <a:cs typeface="Helvetica"/>
                <a:sym typeface="Helvetica"/>
              </a:rPr>
              <a:t>Present findings through portfolio (</a:t>
            </a:r>
            <a:r>
              <a:rPr lang="en-US" sz="2800" dirty="0" err="1" smtClean="0">
                <a:latin typeface="Helvetica"/>
                <a:ea typeface="Helvetica"/>
                <a:cs typeface="Helvetica"/>
                <a:sym typeface="Helvetica"/>
              </a:rPr>
              <a:t>github</a:t>
            </a:r>
            <a:r>
              <a:rPr lang="en-US" sz="2800" dirty="0" smtClean="0">
                <a:latin typeface="Helvetica"/>
                <a:ea typeface="Helvetica"/>
                <a:cs typeface="Helvetica"/>
                <a:sym typeface="Helvetica"/>
              </a:rPr>
              <a:t>) and give a “job talk” on the analysis </a:t>
            </a:r>
            <a:endParaRPr sz="2000" dirty="0">
              <a:uFill>
                <a:solidFill/>
              </a:uFill>
              <a:latin typeface="Helvetica"/>
              <a:ea typeface="Helvetica"/>
              <a:cs typeface="Helvetica"/>
              <a:sym typeface="Helvetica"/>
            </a:endParaRPr>
          </a:p>
        </p:txBody>
      </p:sp>
      <p:sp>
        <p:nvSpPr>
          <p:cNvPr id="300" name="Shape 300"/>
          <p:cNvSpPr/>
          <p:nvPr/>
        </p:nvSpPr>
        <p:spPr>
          <a:xfrm>
            <a:off x="555102" y="1033785"/>
            <a:ext cx="8343901" cy="389529"/>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p>
            <a:pPr marL="62825" marR="62825" lvl="0" algn="l" defTabSz="911899">
              <a:defRPr sz="1800">
                <a:uFillTx/>
              </a:defRPr>
            </a:pPr>
            <a:endParaRPr sz="2100" b="1" dirty="0">
              <a:uFill>
                <a:solidFill/>
              </a:uFill>
              <a:latin typeface="Helvetica-Bold"/>
              <a:ea typeface="Helvetica-Bold"/>
              <a:cs typeface="Helvetica-Bold"/>
              <a:sym typeface="Helvetica-Bold"/>
            </a:endParaRPr>
          </a:p>
        </p:txBody>
      </p:sp>
    </p:spTree>
    <p:extLst>
      <p:ext uri="{BB962C8B-B14F-4D97-AF65-F5344CB8AC3E}">
        <p14:creationId xmlns:p14="http://schemas.microsoft.com/office/powerpoint/2010/main" val="230783158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p:nvPr/>
        </p:nvSpPr>
        <p:spPr>
          <a:xfrm>
            <a:off x="472292" y="510440"/>
            <a:ext cx="6578601" cy="3180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lang="en-US" sz="2400" b="1" dirty="0" smtClean="0">
                <a:uFill>
                  <a:solidFill/>
                </a:uFill>
              </a:rPr>
              <a:t>END OF COURSE</a:t>
            </a:r>
            <a:endParaRPr sz="2400" b="1" dirty="0">
              <a:uFill>
                <a:solidFill/>
              </a:uFill>
            </a:endParaRPr>
          </a:p>
        </p:txBody>
      </p:sp>
      <p:sp>
        <p:nvSpPr>
          <p:cNvPr id="299" name="Shape 299"/>
          <p:cNvSpPr/>
          <p:nvPr/>
        </p:nvSpPr>
        <p:spPr>
          <a:xfrm>
            <a:off x="478637" y="1033785"/>
            <a:ext cx="8420366" cy="861774"/>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9" marR="0" lvl="0" indent="-171449" algn="l" defTabSz="1524000">
              <a:spcBef>
                <a:spcPts val="500"/>
              </a:spcBef>
              <a:buSzPct val="86000"/>
              <a:buFont typeface="Lucida Grande"/>
              <a:buChar char="‣"/>
              <a:defRPr sz="1800">
                <a:uFillTx/>
              </a:defRPr>
            </a:pPr>
            <a:r>
              <a:rPr lang="en-US" sz="2800" dirty="0" smtClean="0">
                <a:latin typeface="Helvetica"/>
                <a:ea typeface="Helvetica"/>
                <a:cs typeface="Helvetica"/>
                <a:sym typeface="Helvetica"/>
              </a:rPr>
              <a:t>Survey of commonly used machine learning algorithms and technologies used in data science</a:t>
            </a:r>
          </a:p>
        </p:txBody>
      </p:sp>
      <p:sp>
        <p:nvSpPr>
          <p:cNvPr id="300" name="Shape 300"/>
          <p:cNvSpPr/>
          <p:nvPr/>
        </p:nvSpPr>
        <p:spPr>
          <a:xfrm>
            <a:off x="555102" y="1033785"/>
            <a:ext cx="8343901" cy="389529"/>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p>
            <a:pPr marL="62825" marR="62825" lvl="0" algn="l" defTabSz="911899">
              <a:defRPr sz="1800">
                <a:uFillTx/>
              </a:defRPr>
            </a:pPr>
            <a:endParaRPr sz="2100" b="1" dirty="0">
              <a:uFill>
                <a:solidFill/>
              </a:uFill>
              <a:latin typeface="Helvetica-Bold"/>
              <a:ea typeface="Helvetica-Bold"/>
              <a:cs typeface="Helvetica-Bold"/>
              <a:sym typeface="Helvetica-Bold"/>
            </a:endParaRPr>
          </a:p>
        </p:txBody>
      </p:sp>
    </p:spTree>
    <p:extLst>
      <p:ext uri="{BB962C8B-B14F-4D97-AF65-F5344CB8AC3E}">
        <p14:creationId xmlns:p14="http://schemas.microsoft.com/office/powerpoint/2010/main" val="83295473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p:nvPr/>
        </p:nvSpPr>
        <p:spPr>
          <a:xfrm>
            <a:off x="472292" y="510440"/>
            <a:ext cx="6578601" cy="3180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lang="en-US" sz="2400" b="1" dirty="0" smtClean="0">
                <a:uFill>
                  <a:solidFill/>
                </a:uFill>
              </a:rPr>
              <a:t>END OF COURSE</a:t>
            </a:r>
            <a:endParaRPr sz="2400" b="1" dirty="0">
              <a:uFill>
                <a:solidFill/>
              </a:uFill>
            </a:endParaRPr>
          </a:p>
        </p:txBody>
      </p:sp>
      <p:sp>
        <p:nvSpPr>
          <p:cNvPr id="299" name="Shape 299"/>
          <p:cNvSpPr/>
          <p:nvPr/>
        </p:nvSpPr>
        <p:spPr>
          <a:xfrm>
            <a:off x="478637" y="1033785"/>
            <a:ext cx="8420366" cy="1356782"/>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9" marR="0" lvl="0" indent="-171449" algn="l" defTabSz="1524000">
              <a:spcBef>
                <a:spcPts val="500"/>
              </a:spcBef>
              <a:buSzPct val="86000"/>
              <a:buFont typeface="Lucida Grande"/>
              <a:buChar char="‣"/>
              <a:defRPr sz="1800">
                <a:uFillTx/>
              </a:defRPr>
            </a:pPr>
            <a:r>
              <a:rPr lang="en-US" sz="2800" dirty="0" smtClean="0">
                <a:latin typeface="Helvetica"/>
                <a:ea typeface="Helvetica"/>
                <a:cs typeface="Helvetica"/>
                <a:sym typeface="Helvetica"/>
              </a:rPr>
              <a:t>Survey of commonly used machine learning algorithms and technologies used in data science</a:t>
            </a:r>
          </a:p>
          <a:p>
            <a:pPr marL="171449" marR="0" lvl="0" indent="-171449" algn="l" defTabSz="1524000">
              <a:spcBef>
                <a:spcPts val="500"/>
              </a:spcBef>
              <a:buSzPct val="86000"/>
              <a:buFont typeface="Lucida Grande"/>
              <a:buChar char="‣"/>
              <a:defRPr sz="1800">
                <a:uFillTx/>
              </a:defRPr>
            </a:pPr>
            <a:r>
              <a:rPr lang="en-US" sz="2800" dirty="0" smtClean="0">
                <a:latin typeface="Helvetica"/>
                <a:ea typeface="Helvetica"/>
                <a:cs typeface="Helvetica"/>
                <a:sym typeface="Helvetica"/>
              </a:rPr>
              <a:t>Practical examples of these algorithms</a:t>
            </a:r>
          </a:p>
        </p:txBody>
      </p:sp>
      <p:sp>
        <p:nvSpPr>
          <p:cNvPr id="300" name="Shape 300"/>
          <p:cNvSpPr/>
          <p:nvPr/>
        </p:nvSpPr>
        <p:spPr>
          <a:xfrm>
            <a:off x="555102" y="1033785"/>
            <a:ext cx="8343901" cy="389529"/>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p>
            <a:pPr marL="62825" marR="62825" lvl="0" algn="l" defTabSz="911899">
              <a:defRPr sz="1800">
                <a:uFillTx/>
              </a:defRPr>
            </a:pPr>
            <a:endParaRPr sz="2100" b="1" dirty="0">
              <a:uFill>
                <a:solidFill/>
              </a:uFill>
              <a:latin typeface="Helvetica-Bold"/>
              <a:ea typeface="Helvetica-Bold"/>
              <a:cs typeface="Helvetica-Bold"/>
              <a:sym typeface="Helvetica-Bold"/>
            </a:endParaRPr>
          </a:p>
        </p:txBody>
      </p:sp>
    </p:spTree>
    <p:extLst>
      <p:ext uri="{BB962C8B-B14F-4D97-AF65-F5344CB8AC3E}">
        <p14:creationId xmlns:p14="http://schemas.microsoft.com/office/powerpoint/2010/main" val="284763291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p:nvPr/>
        </p:nvSpPr>
        <p:spPr>
          <a:xfrm>
            <a:off x="472292" y="510440"/>
            <a:ext cx="6578601" cy="3180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lang="en-US" sz="2400" b="1" dirty="0" smtClean="0">
                <a:uFill>
                  <a:solidFill/>
                </a:uFill>
              </a:rPr>
              <a:t>END OF COURSE</a:t>
            </a:r>
            <a:endParaRPr sz="2400" b="1" dirty="0">
              <a:uFill>
                <a:solidFill/>
              </a:uFill>
            </a:endParaRPr>
          </a:p>
        </p:txBody>
      </p:sp>
      <p:sp>
        <p:nvSpPr>
          <p:cNvPr id="299" name="Shape 299"/>
          <p:cNvSpPr/>
          <p:nvPr/>
        </p:nvSpPr>
        <p:spPr>
          <a:xfrm>
            <a:off x="478637" y="1033785"/>
            <a:ext cx="8420366" cy="2282676"/>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9" marR="0" lvl="0" indent="-171449" algn="l" defTabSz="1524000">
              <a:spcBef>
                <a:spcPts val="500"/>
              </a:spcBef>
              <a:buSzPct val="86000"/>
              <a:buFont typeface="Lucida Grande"/>
              <a:buChar char="‣"/>
              <a:defRPr sz="1800">
                <a:uFillTx/>
              </a:defRPr>
            </a:pPr>
            <a:r>
              <a:rPr lang="en-US" sz="2800" dirty="0" smtClean="0">
                <a:latin typeface="Helvetica"/>
                <a:ea typeface="Helvetica"/>
                <a:cs typeface="Helvetica"/>
                <a:sym typeface="Helvetica"/>
              </a:rPr>
              <a:t>Survey of commonly used machine learning algorithms and technologies used in data science</a:t>
            </a:r>
          </a:p>
          <a:p>
            <a:pPr marL="171449" marR="0" lvl="0" indent="-171449" algn="l" defTabSz="1524000">
              <a:spcBef>
                <a:spcPts val="500"/>
              </a:spcBef>
              <a:buSzPct val="86000"/>
              <a:buFont typeface="Lucida Grande"/>
              <a:buChar char="‣"/>
              <a:defRPr sz="1800">
                <a:uFillTx/>
              </a:defRPr>
            </a:pPr>
            <a:r>
              <a:rPr lang="en-US" sz="2800" dirty="0" smtClean="0">
                <a:latin typeface="Helvetica"/>
                <a:ea typeface="Helvetica"/>
                <a:cs typeface="Helvetica"/>
                <a:sym typeface="Helvetica"/>
              </a:rPr>
              <a:t>Practical examples of these algorithms</a:t>
            </a:r>
          </a:p>
          <a:p>
            <a:pPr marL="171449" marR="0" lvl="0" indent="-171449" algn="l" defTabSz="1524000">
              <a:spcBef>
                <a:spcPts val="500"/>
              </a:spcBef>
              <a:buSzPct val="86000"/>
              <a:buFont typeface="Lucida Grande"/>
              <a:buChar char="‣"/>
              <a:defRPr sz="1800">
                <a:uFillTx/>
              </a:defRPr>
            </a:pPr>
            <a:r>
              <a:rPr lang="en-US" sz="2800" dirty="0" smtClean="0">
                <a:latin typeface="Helvetica"/>
                <a:ea typeface="Helvetica"/>
                <a:cs typeface="Helvetica"/>
                <a:sym typeface="Helvetica"/>
              </a:rPr>
              <a:t>You’ll have resources to help you dive deeper into these complex topics independently</a:t>
            </a:r>
          </a:p>
        </p:txBody>
      </p:sp>
      <p:sp>
        <p:nvSpPr>
          <p:cNvPr id="300" name="Shape 300"/>
          <p:cNvSpPr/>
          <p:nvPr/>
        </p:nvSpPr>
        <p:spPr>
          <a:xfrm>
            <a:off x="555102" y="1033785"/>
            <a:ext cx="8343901" cy="389529"/>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p>
            <a:pPr marL="62825" marR="62825" lvl="0" algn="l" defTabSz="911899">
              <a:defRPr sz="1800">
                <a:uFillTx/>
              </a:defRPr>
            </a:pPr>
            <a:endParaRPr sz="2100" b="1" dirty="0">
              <a:uFill>
                <a:solidFill/>
              </a:uFill>
              <a:latin typeface="Helvetica-Bold"/>
              <a:ea typeface="Helvetica-Bold"/>
              <a:cs typeface="Helvetica-Bold"/>
              <a:sym typeface="Helvetica-Bold"/>
            </a:endParaRPr>
          </a:p>
        </p:txBody>
      </p:sp>
    </p:spTree>
    <p:extLst>
      <p:ext uri="{BB962C8B-B14F-4D97-AF65-F5344CB8AC3E}">
        <p14:creationId xmlns:p14="http://schemas.microsoft.com/office/powerpoint/2010/main" val="399670409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p:nvPr/>
        </p:nvSpPr>
        <p:spPr>
          <a:xfrm>
            <a:off x="472292" y="510440"/>
            <a:ext cx="6578601" cy="3180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lang="en-US" sz="2400" b="1" dirty="0" smtClean="0">
                <a:uFill>
                  <a:solidFill/>
                </a:uFill>
              </a:rPr>
              <a:t>END OF COURSE</a:t>
            </a:r>
            <a:endParaRPr sz="2400" b="1" dirty="0">
              <a:uFill>
                <a:solidFill/>
              </a:uFill>
            </a:endParaRPr>
          </a:p>
        </p:txBody>
      </p:sp>
      <p:sp>
        <p:nvSpPr>
          <p:cNvPr id="299" name="Shape 299"/>
          <p:cNvSpPr/>
          <p:nvPr/>
        </p:nvSpPr>
        <p:spPr>
          <a:xfrm>
            <a:off x="478637" y="1033785"/>
            <a:ext cx="8420366" cy="2777683"/>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9" marR="0" lvl="0" indent="-171449" algn="l" defTabSz="1524000">
              <a:spcBef>
                <a:spcPts val="500"/>
              </a:spcBef>
              <a:buSzPct val="86000"/>
              <a:buFont typeface="Lucida Grande"/>
              <a:buChar char="‣"/>
              <a:defRPr sz="1800">
                <a:uFillTx/>
              </a:defRPr>
            </a:pPr>
            <a:r>
              <a:rPr lang="en-US" sz="2800" dirty="0" smtClean="0">
                <a:latin typeface="Helvetica"/>
                <a:ea typeface="Helvetica"/>
                <a:cs typeface="Helvetica"/>
                <a:sym typeface="Helvetica"/>
              </a:rPr>
              <a:t>Survey of commonly used machine learning algorithms and technologies used in data science</a:t>
            </a:r>
          </a:p>
          <a:p>
            <a:pPr marL="171449" marR="0" lvl="0" indent="-171449" algn="l" defTabSz="1524000">
              <a:spcBef>
                <a:spcPts val="500"/>
              </a:spcBef>
              <a:buSzPct val="86000"/>
              <a:buFont typeface="Lucida Grande"/>
              <a:buChar char="‣"/>
              <a:defRPr sz="1800">
                <a:uFillTx/>
              </a:defRPr>
            </a:pPr>
            <a:r>
              <a:rPr lang="en-US" sz="2800" dirty="0" smtClean="0">
                <a:latin typeface="Helvetica"/>
                <a:ea typeface="Helvetica"/>
                <a:cs typeface="Helvetica"/>
                <a:sym typeface="Helvetica"/>
              </a:rPr>
              <a:t>Practical examples of these algorithms</a:t>
            </a:r>
          </a:p>
          <a:p>
            <a:pPr marL="171449" marR="0" lvl="0" indent="-171449" algn="l" defTabSz="1524000">
              <a:spcBef>
                <a:spcPts val="500"/>
              </a:spcBef>
              <a:buSzPct val="86000"/>
              <a:buFont typeface="Lucida Grande"/>
              <a:buChar char="‣"/>
              <a:defRPr sz="1800">
                <a:uFillTx/>
              </a:defRPr>
            </a:pPr>
            <a:r>
              <a:rPr lang="en-US" sz="2800" dirty="0" smtClean="0">
                <a:latin typeface="Helvetica"/>
                <a:ea typeface="Helvetica"/>
                <a:cs typeface="Helvetica"/>
                <a:sym typeface="Helvetica"/>
              </a:rPr>
              <a:t>You’ll have resources to help you dive deeper into these complex topics independently</a:t>
            </a:r>
          </a:p>
          <a:p>
            <a:pPr marL="171449" marR="0" indent="-171449" algn="l" defTabSz="1524000">
              <a:spcBef>
                <a:spcPts val="500"/>
              </a:spcBef>
              <a:buSzPct val="86000"/>
              <a:buFont typeface="Lucida Grande"/>
              <a:buChar char="‣"/>
              <a:defRPr sz="1800">
                <a:uFillTx/>
              </a:defRPr>
            </a:pPr>
            <a:r>
              <a:rPr lang="en-US" sz="2800" dirty="0" smtClean="0">
                <a:latin typeface="Helvetica"/>
                <a:ea typeface="Helvetica"/>
                <a:cs typeface="Helvetica"/>
                <a:sym typeface="Helvetica"/>
              </a:rPr>
              <a:t>The beginnings of your data science portfolio </a:t>
            </a:r>
          </a:p>
        </p:txBody>
      </p:sp>
      <p:sp>
        <p:nvSpPr>
          <p:cNvPr id="300" name="Shape 300"/>
          <p:cNvSpPr/>
          <p:nvPr/>
        </p:nvSpPr>
        <p:spPr>
          <a:xfrm>
            <a:off x="555102" y="1033785"/>
            <a:ext cx="8343901" cy="389529"/>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p>
            <a:pPr marL="62825" marR="62825" lvl="0" algn="l" defTabSz="911899">
              <a:defRPr sz="1800">
                <a:uFillTx/>
              </a:defRPr>
            </a:pPr>
            <a:endParaRPr sz="2100" b="1" dirty="0">
              <a:uFill>
                <a:solidFill/>
              </a:uFill>
              <a:latin typeface="Helvetica-Bold"/>
              <a:ea typeface="Helvetica-Bold"/>
              <a:cs typeface="Helvetica-Bold"/>
              <a:sym typeface="Helvetica-Bold"/>
            </a:endParaRPr>
          </a:p>
        </p:txBody>
      </p:sp>
    </p:spTree>
    <p:extLst>
      <p:ext uri="{BB962C8B-B14F-4D97-AF65-F5344CB8AC3E}">
        <p14:creationId xmlns:p14="http://schemas.microsoft.com/office/powerpoint/2010/main" val="36999064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p:nvPr/>
        </p:nvSpPr>
        <p:spPr>
          <a:xfrm>
            <a:off x="472292" y="510440"/>
            <a:ext cx="6578601" cy="3180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lang="en-US" sz="2400" b="1" dirty="0" smtClean="0">
                <a:uFill>
                  <a:solidFill/>
                </a:uFill>
              </a:rPr>
              <a:t>END OF COURSE</a:t>
            </a:r>
            <a:endParaRPr sz="2400" b="1" dirty="0">
              <a:uFill>
                <a:solidFill/>
              </a:uFill>
            </a:endParaRPr>
          </a:p>
        </p:txBody>
      </p:sp>
      <p:sp>
        <p:nvSpPr>
          <p:cNvPr id="299" name="Shape 299"/>
          <p:cNvSpPr/>
          <p:nvPr/>
        </p:nvSpPr>
        <p:spPr>
          <a:xfrm>
            <a:off x="478637" y="1033785"/>
            <a:ext cx="8420366" cy="370357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9" marR="0" lvl="0" indent="-171449" algn="l" defTabSz="1524000">
              <a:spcBef>
                <a:spcPts val="500"/>
              </a:spcBef>
              <a:buSzPct val="86000"/>
              <a:buFont typeface="Lucida Grande"/>
              <a:buChar char="‣"/>
              <a:defRPr sz="1800">
                <a:uFillTx/>
              </a:defRPr>
            </a:pPr>
            <a:r>
              <a:rPr lang="en-US" sz="2800" dirty="0" smtClean="0">
                <a:latin typeface="Helvetica"/>
                <a:ea typeface="Helvetica"/>
                <a:cs typeface="Helvetica"/>
                <a:sym typeface="Helvetica"/>
              </a:rPr>
              <a:t>Survey of commonly used machine learning algorithms and technologies used in data science</a:t>
            </a:r>
          </a:p>
          <a:p>
            <a:pPr marL="171449" marR="0" lvl="0" indent="-171449" algn="l" defTabSz="1524000">
              <a:spcBef>
                <a:spcPts val="500"/>
              </a:spcBef>
              <a:buSzPct val="86000"/>
              <a:buFont typeface="Lucida Grande"/>
              <a:buChar char="‣"/>
              <a:defRPr sz="1800">
                <a:uFillTx/>
              </a:defRPr>
            </a:pPr>
            <a:r>
              <a:rPr lang="en-US" sz="2800" dirty="0" smtClean="0">
                <a:latin typeface="Helvetica"/>
                <a:ea typeface="Helvetica"/>
                <a:cs typeface="Helvetica"/>
                <a:sym typeface="Helvetica"/>
              </a:rPr>
              <a:t>Practical examples of these algorithms</a:t>
            </a:r>
          </a:p>
          <a:p>
            <a:pPr marL="171449" marR="0" lvl="0" indent="-171449" algn="l" defTabSz="1524000">
              <a:spcBef>
                <a:spcPts val="500"/>
              </a:spcBef>
              <a:buSzPct val="86000"/>
              <a:buFont typeface="Lucida Grande"/>
              <a:buChar char="‣"/>
              <a:defRPr sz="1800">
                <a:uFillTx/>
              </a:defRPr>
            </a:pPr>
            <a:r>
              <a:rPr lang="en-US" sz="2800" dirty="0" smtClean="0">
                <a:latin typeface="Helvetica"/>
                <a:ea typeface="Helvetica"/>
                <a:cs typeface="Helvetica"/>
                <a:sym typeface="Helvetica"/>
              </a:rPr>
              <a:t>You’ll have resources to help you dive deeper into these complex topics independently</a:t>
            </a:r>
          </a:p>
          <a:p>
            <a:pPr marL="171449" marR="0" indent="-171449" algn="l" defTabSz="1524000">
              <a:spcBef>
                <a:spcPts val="500"/>
              </a:spcBef>
              <a:buSzPct val="86000"/>
              <a:buFont typeface="Lucida Grande"/>
              <a:buChar char="‣"/>
              <a:defRPr sz="1800">
                <a:uFillTx/>
              </a:defRPr>
            </a:pPr>
            <a:r>
              <a:rPr lang="en-US" sz="2800" dirty="0" smtClean="0">
                <a:latin typeface="Helvetica"/>
                <a:ea typeface="Helvetica"/>
                <a:cs typeface="Helvetica"/>
                <a:sym typeface="Helvetica"/>
              </a:rPr>
              <a:t>The beginnings of your data science portfolio </a:t>
            </a:r>
          </a:p>
          <a:p>
            <a:pPr marL="171449" marR="0" lvl="0" indent="-171449" algn="l" defTabSz="1524000">
              <a:spcBef>
                <a:spcPts val="500"/>
              </a:spcBef>
              <a:buSzPct val="86000"/>
              <a:buFont typeface="Lucida Grande"/>
              <a:buChar char="‣"/>
              <a:defRPr sz="1800">
                <a:uFillTx/>
              </a:defRPr>
            </a:pPr>
            <a:r>
              <a:rPr lang="en-US" sz="2800" dirty="0" smtClean="0">
                <a:latin typeface="Helvetica"/>
                <a:ea typeface="Helvetica"/>
                <a:cs typeface="Helvetica"/>
                <a:sym typeface="Helvetica"/>
              </a:rPr>
              <a:t>You’ll have the foundation to continue your journey into data science </a:t>
            </a:r>
            <a:endParaRPr sz="2800" dirty="0" smtClean="0">
              <a:uFill>
                <a:solidFill/>
              </a:uFill>
              <a:latin typeface="Helvetica"/>
              <a:ea typeface="Helvetica"/>
              <a:cs typeface="Helvetica"/>
              <a:sym typeface="Helvetica"/>
            </a:endParaRPr>
          </a:p>
        </p:txBody>
      </p:sp>
      <p:sp>
        <p:nvSpPr>
          <p:cNvPr id="300" name="Shape 300"/>
          <p:cNvSpPr/>
          <p:nvPr/>
        </p:nvSpPr>
        <p:spPr>
          <a:xfrm>
            <a:off x="555102" y="1033785"/>
            <a:ext cx="8343901" cy="389529"/>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p>
            <a:pPr marL="62825" marR="62825" lvl="0" algn="l" defTabSz="911899">
              <a:defRPr sz="1800">
                <a:uFillTx/>
              </a:defRPr>
            </a:pPr>
            <a:endParaRPr sz="2100" b="1" dirty="0">
              <a:uFill>
                <a:solidFill/>
              </a:uFill>
              <a:latin typeface="Helvetica-Bold"/>
              <a:ea typeface="Helvetica-Bold"/>
              <a:cs typeface="Helvetica-Bold"/>
              <a:sym typeface="Helvetica-Bold"/>
            </a:endParaRPr>
          </a:p>
        </p:txBody>
      </p:sp>
    </p:spTree>
    <p:extLst>
      <p:ext uri="{BB962C8B-B14F-4D97-AF65-F5344CB8AC3E}">
        <p14:creationId xmlns:p14="http://schemas.microsoft.com/office/powerpoint/2010/main" val="136190164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5879" y="924155"/>
            <a:ext cx="9267196" cy="19492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r>
              <a:rPr lang="en-US" sz="6000" dirty="0" smtClean="0">
                <a:solidFill>
                  <a:srgbClr val="FFFFFF"/>
                </a:solidFill>
                <a:uFill>
                  <a:solidFill>
                    <a:srgbClr val="000000"/>
                  </a:solidFill>
                </a:uFill>
              </a:rPr>
              <a:t>SMART GOALS AND DEV ENVIRONMENT LAB</a:t>
            </a:r>
            <a:endParaRPr kumimoji="0" lang="en-US" sz="6000" b="0" i="0" u="none" strike="noStrike" cap="none" spc="0" normalizeH="0" baseline="0" dirty="0">
              <a:ln>
                <a:noFill/>
              </a:ln>
              <a:solidFill>
                <a:srgbClr val="FFFFFF"/>
              </a:solidFill>
              <a:effectLst/>
              <a:uFill>
                <a:solidFill>
                  <a:srgbClr val="000000"/>
                </a:solidFill>
              </a:uFill>
              <a:sym typeface="Gill Sans"/>
            </a:endParaRPr>
          </a:p>
        </p:txBody>
      </p:sp>
    </p:spTree>
    <p:extLst>
      <p:ext uri="{BB962C8B-B14F-4D97-AF65-F5344CB8AC3E}">
        <p14:creationId xmlns:p14="http://schemas.microsoft.com/office/powerpoint/2010/main" val="258698039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p:nvPr/>
        </p:nvSpPr>
        <p:spPr>
          <a:xfrm>
            <a:off x="472292" y="510440"/>
            <a:ext cx="6578601" cy="3180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lang="en-US" sz="2400" b="1" dirty="0" smtClean="0">
                <a:uFill>
                  <a:solidFill/>
                </a:uFill>
              </a:rPr>
              <a:t>SMART GOALS</a:t>
            </a:r>
            <a:endParaRPr sz="2400" b="1" dirty="0">
              <a:uFill>
                <a:solidFill/>
              </a:uFill>
            </a:endParaRPr>
          </a:p>
        </p:txBody>
      </p:sp>
      <p:sp>
        <p:nvSpPr>
          <p:cNvPr id="299" name="Shape 299"/>
          <p:cNvSpPr/>
          <p:nvPr/>
        </p:nvSpPr>
        <p:spPr>
          <a:xfrm>
            <a:off x="478637" y="1033785"/>
            <a:ext cx="8420366" cy="2410916"/>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Specific</a:t>
            </a:r>
            <a:endParaRPr sz="28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Measurable</a:t>
            </a:r>
            <a:endParaRPr sz="28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Attainable</a:t>
            </a:r>
            <a:endParaRPr sz="28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Reasonable</a:t>
            </a:r>
            <a:endParaRPr sz="28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Time Bound</a:t>
            </a:r>
            <a:endParaRPr sz="2000" dirty="0">
              <a:uFill>
                <a:solidFill/>
              </a:uFill>
              <a:latin typeface="Helvetica"/>
              <a:ea typeface="Helvetica"/>
              <a:cs typeface="Helvetica"/>
              <a:sym typeface="Helvetica"/>
            </a:endParaRPr>
          </a:p>
        </p:txBody>
      </p:sp>
      <p:sp>
        <p:nvSpPr>
          <p:cNvPr id="300" name="Shape 300"/>
          <p:cNvSpPr/>
          <p:nvPr/>
        </p:nvSpPr>
        <p:spPr>
          <a:xfrm>
            <a:off x="555102" y="1033785"/>
            <a:ext cx="8343901" cy="389529"/>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p>
            <a:pPr marL="62825" marR="62825" lvl="0" algn="l" defTabSz="911899">
              <a:defRPr sz="1800">
                <a:uFillTx/>
              </a:defRPr>
            </a:pPr>
            <a:endParaRPr sz="2100" b="1" dirty="0">
              <a:uFill>
                <a:solidFill/>
              </a:uFill>
              <a:latin typeface="Helvetica-Bold"/>
              <a:ea typeface="Helvetica-Bold"/>
              <a:cs typeface="Helvetica-Bold"/>
              <a:sym typeface="Helvetica-Bold"/>
            </a:endParaRPr>
          </a:p>
        </p:txBody>
      </p:sp>
    </p:spTree>
    <p:extLst>
      <p:ext uri="{BB962C8B-B14F-4D97-AF65-F5344CB8AC3E}">
        <p14:creationId xmlns:p14="http://schemas.microsoft.com/office/powerpoint/2010/main" val="373515696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p:nvPr/>
        </p:nvSpPr>
        <p:spPr>
          <a:xfrm>
            <a:off x="472292" y="510440"/>
            <a:ext cx="6578601" cy="3180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lang="en-US" sz="2400" b="1" dirty="0" smtClean="0">
                <a:uFill>
                  <a:solidFill/>
                </a:uFill>
              </a:rPr>
              <a:t>SMART GOALS</a:t>
            </a:r>
            <a:endParaRPr sz="2400" b="1" dirty="0">
              <a:uFill>
                <a:solidFill/>
              </a:uFill>
            </a:endParaRPr>
          </a:p>
        </p:txBody>
      </p:sp>
      <p:sp>
        <p:nvSpPr>
          <p:cNvPr id="299" name="Shape 299"/>
          <p:cNvSpPr/>
          <p:nvPr/>
        </p:nvSpPr>
        <p:spPr>
          <a:xfrm>
            <a:off x="478637" y="1033785"/>
            <a:ext cx="8420366" cy="679673"/>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9" marR="0" indent="-171449" algn="l" defTabSz="1524000">
              <a:spcBef>
                <a:spcPts val="500"/>
              </a:spcBef>
              <a:buSzPct val="86000"/>
              <a:buFont typeface="Lucida Grande"/>
              <a:buChar char="‣"/>
              <a:defRPr sz="1800">
                <a:uFillTx/>
              </a:defRPr>
            </a:pPr>
            <a:r>
              <a:rPr lang="en-US" sz="2000" dirty="0" smtClean="0">
                <a:uFillTx/>
                <a:latin typeface="Helvetica"/>
                <a:ea typeface="Helvetica"/>
                <a:cs typeface="Helvetica"/>
                <a:sym typeface="Helvetica"/>
              </a:rPr>
              <a:t>Obtain mastery of data science</a:t>
            </a:r>
            <a:endParaRPr lang="en-US" sz="2000" dirty="0">
              <a:latin typeface="Helvetica"/>
              <a:ea typeface="Helvetica"/>
              <a:cs typeface="Helvetica"/>
              <a:sym typeface="Helvetica"/>
            </a:endParaRPr>
          </a:p>
          <a:p>
            <a:pPr marL="0" marR="0" lvl="0" algn="l" defTabSz="1524000">
              <a:spcBef>
                <a:spcPts val="500"/>
              </a:spcBef>
              <a:buSzPct val="86000"/>
              <a:defRPr sz="1800">
                <a:uFillTx/>
              </a:defRPr>
            </a:pPr>
            <a:endParaRPr sz="2000" dirty="0">
              <a:uFill>
                <a:solidFill/>
              </a:uFill>
              <a:latin typeface="Helvetica"/>
              <a:ea typeface="Helvetica"/>
              <a:cs typeface="Helvetica"/>
              <a:sym typeface="Helvetica"/>
            </a:endParaRPr>
          </a:p>
        </p:txBody>
      </p:sp>
      <p:sp>
        <p:nvSpPr>
          <p:cNvPr id="300" name="Shape 300"/>
          <p:cNvSpPr/>
          <p:nvPr/>
        </p:nvSpPr>
        <p:spPr>
          <a:xfrm>
            <a:off x="555102" y="1033785"/>
            <a:ext cx="8343901" cy="389529"/>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p>
            <a:pPr marL="62825" marR="62825" lvl="0" algn="l" defTabSz="911899">
              <a:defRPr sz="1800">
                <a:uFillTx/>
              </a:defRPr>
            </a:pPr>
            <a:endParaRPr sz="2100" b="1" dirty="0">
              <a:uFill>
                <a:solidFill/>
              </a:uFill>
              <a:latin typeface="Helvetica-Bold"/>
              <a:ea typeface="Helvetica-Bold"/>
              <a:cs typeface="Helvetica-Bold"/>
              <a:sym typeface="Helvetica-Bold"/>
            </a:endParaRPr>
          </a:p>
        </p:txBody>
      </p:sp>
    </p:spTree>
    <p:extLst>
      <p:ext uri="{BB962C8B-B14F-4D97-AF65-F5344CB8AC3E}">
        <p14:creationId xmlns:p14="http://schemas.microsoft.com/office/powerpoint/2010/main" val="330548609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574" y="0"/>
            <a:ext cx="9666132" cy="5369150"/>
          </a:xfrm>
          <a:prstGeom prst="rect">
            <a:avLst/>
          </a:prstGeom>
        </p:spPr>
      </p:pic>
    </p:spTree>
    <p:extLst>
      <p:ext uri="{BB962C8B-B14F-4D97-AF65-F5344CB8AC3E}">
        <p14:creationId xmlns:p14="http://schemas.microsoft.com/office/powerpoint/2010/main" val="19454008"/>
      </p:ext>
    </p:extLst>
  </p:cSld>
  <p:clrMapOvr>
    <a:masterClrMapping/>
  </p:clrMapOvr>
  <p:transition xmlns:p14="http://schemas.microsoft.com/office/powerpoint/2010/mai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p:nvPr/>
        </p:nvSpPr>
        <p:spPr>
          <a:xfrm>
            <a:off x="472292" y="510440"/>
            <a:ext cx="6578601" cy="3180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lang="en-US" sz="2400" b="1" dirty="0" smtClean="0">
                <a:uFill>
                  <a:solidFill/>
                </a:uFill>
              </a:rPr>
              <a:t>SMART GOALS</a:t>
            </a:r>
            <a:endParaRPr sz="2400" b="1" dirty="0">
              <a:uFill>
                <a:solidFill/>
              </a:uFill>
            </a:endParaRPr>
          </a:p>
        </p:txBody>
      </p:sp>
      <p:sp>
        <p:nvSpPr>
          <p:cNvPr id="299" name="Shape 299"/>
          <p:cNvSpPr/>
          <p:nvPr/>
        </p:nvSpPr>
        <p:spPr>
          <a:xfrm>
            <a:off x="478637" y="1033785"/>
            <a:ext cx="8420366" cy="1295226"/>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9" marR="0" indent="-171449" algn="l" defTabSz="1524000">
              <a:spcBef>
                <a:spcPts val="500"/>
              </a:spcBef>
              <a:buSzPct val="86000"/>
              <a:buFont typeface="Lucida Grande"/>
              <a:buChar char="‣"/>
              <a:defRPr sz="1800">
                <a:uFillTx/>
              </a:defRPr>
            </a:pPr>
            <a:r>
              <a:rPr lang="en-US" sz="2000" dirty="0" smtClean="0">
                <a:uFillTx/>
                <a:latin typeface="Helvetica"/>
                <a:ea typeface="Helvetica"/>
                <a:cs typeface="Helvetica"/>
                <a:sym typeface="Helvetica"/>
              </a:rPr>
              <a:t>During the next 11 week course, I will learn to </a:t>
            </a:r>
            <a:r>
              <a:rPr lang="en-US" sz="2000" dirty="0">
                <a:uFillTx/>
                <a:latin typeface="Helvetica"/>
                <a:ea typeface="Helvetica"/>
                <a:cs typeface="Helvetica"/>
                <a:sym typeface="Helvetica"/>
              </a:rPr>
              <a:t>asses the advantages and disadvantage of different analytic methods and determine appropriate method for a given research </a:t>
            </a:r>
            <a:r>
              <a:rPr lang="en-US" sz="2000" dirty="0" smtClean="0">
                <a:uFillTx/>
                <a:latin typeface="Helvetica"/>
                <a:ea typeface="Helvetica"/>
                <a:cs typeface="Helvetica"/>
                <a:sym typeface="Helvetica"/>
              </a:rPr>
              <a:t>question. </a:t>
            </a:r>
            <a:endParaRPr lang="en-US" sz="2000" dirty="0">
              <a:latin typeface="Helvetica"/>
              <a:ea typeface="Helvetica"/>
              <a:cs typeface="Helvetica"/>
              <a:sym typeface="Helvetica"/>
            </a:endParaRPr>
          </a:p>
          <a:p>
            <a:pPr marL="0" marR="0" lvl="0" algn="l" defTabSz="1524000">
              <a:spcBef>
                <a:spcPts val="500"/>
              </a:spcBef>
              <a:buSzPct val="86000"/>
              <a:defRPr sz="1800">
                <a:uFillTx/>
              </a:defRPr>
            </a:pPr>
            <a:endParaRPr sz="2000" dirty="0">
              <a:uFill>
                <a:solidFill/>
              </a:uFill>
              <a:latin typeface="Helvetica"/>
              <a:ea typeface="Helvetica"/>
              <a:cs typeface="Helvetica"/>
              <a:sym typeface="Helvetica"/>
            </a:endParaRPr>
          </a:p>
        </p:txBody>
      </p:sp>
      <p:sp>
        <p:nvSpPr>
          <p:cNvPr id="300" name="Shape 300"/>
          <p:cNvSpPr/>
          <p:nvPr/>
        </p:nvSpPr>
        <p:spPr>
          <a:xfrm>
            <a:off x="555102" y="1033785"/>
            <a:ext cx="8343901" cy="389529"/>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p>
            <a:pPr marL="62825" marR="62825" lvl="0" algn="l" defTabSz="911899">
              <a:defRPr sz="1800">
                <a:uFillTx/>
              </a:defRPr>
            </a:pPr>
            <a:endParaRPr sz="2100" b="1" dirty="0">
              <a:uFill>
                <a:solidFill/>
              </a:uFill>
              <a:latin typeface="Helvetica-Bold"/>
              <a:ea typeface="Helvetica-Bold"/>
              <a:cs typeface="Helvetica-Bold"/>
              <a:sym typeface="Helvetica-Bold"/>
            </a:endParaRPr>
          </a:p>
        </p:txBody>
      </p:sp>
      <p:sp>
        <p:nvSpPr>
          <p:cNvPr id="6" name="Shape 299"/>
          <p:cNvSpPr/>
          <p:nvPr/>
        </p:nvSpPr>
        <p:spPr>
          <a:xfrm>
            <a:off x="2566089" y="2329011"/>
            <a:ext cx="8420366" cy="2410916"/>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Specific</a:t>
            </a:r>
            <a:endParaRPr sz="28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Measurable</a:t>
            </a:r>
            <a:endParaRPr sz="28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Attainable</a:t>
            </a:r>
            <a:endParaRPr sz="28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Reasonable</a:t>
            </a:r>
            <a:endParaRPr sz="28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Time Bound</a:t>
            </a:r>
            <a:endParaRPr sz="2000" dirty="0">
              <a:uFill>
                <a:solidFill/>
              </a:uFill>
              <a:latin typeface="Helvetica"/>
              <a:ea typeface="Helvetica"/>
              <a:cs typeface="Helvetica"/>
              <a:sym typeface="Helvetica"/>
            </a:endParaRPr>
          </a:p>
        </p:txBody>
      </p:sp>
    </p:spTree>
    <p:extLst>
      <p:ext uri="{BB962C8B-B14F-4D97-AF65-F5344CB8AC3E}">
        <p14:creationId xmlns:p14="http://schemas.microsoft.com/office/powerpoint/2010/main" val="197719612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p:nvPr/>
        </p:nvSpPr>
        <p:spPr>
          <a:xfrm>
            <a:off x="472292" y="510440"/>
            <a:ext cx="6578601" cy="3180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lang="en-US" sz="2400" b="1" dirty="0" smtClean="0">
                <a:uFill>
                  <a:solidFill/>
                </a:uFill>
              </a:rPr>
              <a:t>SMART GOALS</a:t>
            </a:r>
            <a:endParaRPr sz="2400" b="1" dirty="0">
              <a:uFill>
                <a:solidFill/>
              </a:uFill>
            </a:endParaRPr>
          </a:p>
        </p:txBody>
      </p:sp>
      <p:sp>
        <p:nvSpPr>
          <p:cNvPr id="299" name="Shape 299"/>
          <p:cNvSpPr/>
          <p:nvPr/>
        </p:nvSpPr>
        <p:spPr>
          <a:xfrm>
            <a:off x="478637" y="1033785"/>
            <a:ext cx="8420366" cy="1295226"/>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9" marR="0" indent="-171449" algn="l" defTabSz="1524000">
              <a:spcBef>
                <a:spcPts val="500"/>
              </a:spcBef>
              <a:buSzPct val="86000"/>
              <a:buFont typeface="Lucida Grande"/>
              <a:buChar char="‣"/>
              <a:defRPr sz="1800">
                <a:uFillTx/>
              </a:defRPr>
            </a:pPr>
            <a:r>
              <a:rPr lang="en-US" sz="2000" dirty="0" smtClean="0">
                <a:uFillTx/>
                <a:latin typeface="Helvetica"/>
                <a:ea typeface="Helvetica"/>
                <a:cs typeface="Helvetica"/>
                <a:sym typeface="Helvetica"/>
              </a:rPr>
              <a:t>During the next 11 week course, I will learn to </a:t>
            </a:r>
            <a:r>
              <a:rPr lang="en-US" sz="2000" dirty="0">
                <a:uFillTx/>
                <a:latin typeface="Helvetica"/>
                <a:ea typeface="Helvetica"/>
                <a:cs typeface="Helvetica"/>
                <a:sym typeface="Helvetica"/>
              </a:rPr>
              <a:t>asses the advantages and disadvantage of different analytic methods and determine appropriate method for a given research </a:t>
            </a:r>
            <a:r>
              <a:rPr lang="en-US" sz="2000" dirty="0" smtClean="0">
                <a:uFillTx/>
                <a:latin typeface="Helvetica"/>
                <a:ea typeface="Helvetica"/>
                <a:cs typeface="Helvetica"/>
                <a:sym typeface="Helvetica"/>
              </a:rPr>
              <a:t>question. </a:t>
            </a:r>
            <a:endParaRPr lang="en-US" sz="2000" dirty="0">
              <a:latin typeface="Helvetica"/>
              <a:ea typeface="Helvetica"/>
              <a:cs typeface="Helvetica"/>
              <a:sym typeface="Helvetica"/>
            </a:endParaRPr>
          </a:p>
          <a:p>
            <a:pPr marL="0" marR="0" lvl="0" algn="l" defTabSz="1524000">
              <a:spcBef>
                <a:spcPts val="500"/>
              </a:spcBef>
              <a:buSzPct val="86000"/>
              <a:defRPr sz="1800">
                <a:uFillTx/>
              </a:defRPr>
            </a:pPr>
            <a:endParaRPr sz="2000" dirty="0">
              <a:uFill>
                <a:solidFill/>
              </a:uFill>
              <a:latin typeface="Helvetica"/>
              <a:ea typeface="Helvetica"/>
              <a:cs typeface="Helvetica"/>
              <a:sym typeface="Helvetica"/>
            </a:endParaRPr>
          </a:p>
        </p:txBody>
      </p:sp>
      <p:sp>
        <p:nvSpPr>
          <p:cNvPr id="300" name="Shape 300"/>
          <p:cNvSpPr/>
          <p:nvPr/>
        </p:nvSpPr>
        <p:spPr>
          <a:xfrm>
            <a:off x="555102" y="1033785"/>
            <a:ext cx="8343901" cy="389529"/>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p>
            <a:pPr marL="62825" marR="62825" lvl="0" algn="l" defTabSz="911899">
              <a:defRPr sz="1800">
                <a:uFillTx/>
              </a:defRPr>
            </a:pPr>
            <a:endParaRPr sz="2100" b="1" dirty="0">
              <a:uFill>
                <a:solidFill/>
              </a:uFill>
              <a:latin typeface="Helvetica-Bold"/>
              <a:ea typeface="Helvetica-Bold"/>
              <a:cs typeface="Helvetica-Bold"/>
              <a:sym typeface="Helvetica-Bold"/>
            </a:endParaRPr>
          </a:p>
        </p:txBody>
      </p:sp>
      <p:sp>
        <p:nvSpPr>
          <p:cNvPr id="6" name="Shape 299"/>
          <p:cNvSpPr/>
          <p:nvPr/>
        </p:nvSpPr>
        <p:spPr>
          <a:xfrm>
            <a:off x="2566089" y="2329011"/>
            <a:ext cx="8420366" cy="2410916"/>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Specific</a:t>
            </a:r>
            <a:endParaRPr sz="28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Measurable</a:t>
            </a:r>
            <a:endParaRPr sz="28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Attainable</a:t>
            </a:r>
            <a:endParaRPr sz="28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Reasonable</a:t>
            </a:r>
            <a:endParaRPr sz="28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Time Bound</a:t>
            </a:r>
            <a:endParaRPr sz="2000" dirty="0">
              <a:uFill>
                <a:solidFill/>
              </a:uFill>
              <a:latin typeface="Helvetica"/>
              <a:ea typeface="Helvetica"/>
              <a:cs typeface="Helvetica"/>
              <a:sym typeface="Helvetica"/>
            </a:endParaRPr>
          </a:p>
        </p:txBody>
      </p:sp>
      <p:sp>
        <p:nvSpPr>
          <p:cNvPr id="3" name="5-Point Star 2"/>
          <p:cNvSpPr/>
          <p:nvPr/>
        </p:nvSpPr>
        <p:spPr>
          <a:xfrm>
            <a:off x="907149" y="1969650"/>
            <a:ext cx="5352180" cy="2980392"/>
          </a:xfrm>
          <a:prstGeom prst="star5">
            <a:avLst/>
          </a:prstGeom>
          <a:solidFill>
            <a:schemeClr val="accent4">
              <a:alpha val="31000"/>
            </a:schemeClr>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endParaRPr kumimoji="0" lang="en-US" sz="4200" b="0" i="0" u="none" strike="noStrike" cap="none" spc="0" normalizeH="0" baseline="0">
              <a:ln>
                <a:noFill/>
              </a:ln>
              <a:solidFill>
                <a:srgbClr val="000000"/>
              </a:solidFill>
              <a:effectLst/>
              <a:uFill>
                <a:solidFill>
                  <a:srgbClr val="000000"/>
                </a:solidFill>
              </a:uFill>
              <a:latin typeface="+mn-lt"/>
              <a:ea typeface="+mn-ea"/>
              <a:cs typeface="+mn-cs"/>
              <a:sym typeface="Gill Sans"/>
            </a:endParaRPr>
          </a:p>
        </p:txBody>
      </p:sp>
    </p:spTree>
    <p:extLst>
      <p:ext uri="{BB962C8B-B14F-4D97-AF65-F5344CB8AC3E}">
        <p14:creationId xmlns:p14="http://schemas.microsoft.com/office/powerpoint/2010/main" val="189291969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p:nvPr/>
        </p:nvSpPr>
        <p:spPr>
          <a:xfrm>
            <a:off x="472292" y="510440"/>
            <a:ext cx="6578601" cy="3180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lang="en-US" sz="2400" b="1" dirty="0" smtClean="0">
                <a:uFill>
                  <a:solidFill/>
                </a:uFill>
              </a:rPr>
              <a:t>SMART GOALS</a:t>
            </a:r>
            <a:endParaRPr sz="2400" b="1" dirty="0">
              <a:uFill>
                <a:solidFill/>
              </a:uFill>
            </a:endParaRPr>
          </a:p>
        </p:txBody>
      </p:sp>
      <p:sp>
        <p:nvSpPr>
          <p:cNvPr id="299" name="Shape 299"/>
          <p:cNvSpPr/>
          <p:nvPr/>
        </p:nvSpPr>
        <p:spPr>
          <a:xfrm>
            <a:off x="478637" y="1033785"/>
            <a:ext cx="8420366" cy="679673"/>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9" marR="0" indent="-171449" algn="l" defTabSz="1524000">
              <a:spcBef>
                <a:spcPts val="500"/>
              </a:spcBef>
              <a:buSzPct val="86000"/>
              <a:buFont typeface="Lucida Grande"/>
              <a:buChar char="‣"/>
              <a:defRPr sz="1800">
                <a:uFillTx/>
              </a:defRPr>
            </a:pPr>
            <a:r>
              <a:rPr lang="en-US" sz="2000" dirty="0" smtClean="0">
                <a:uFillTx/>
                <a:latin typeface="Helvetica"/>
                <a:ea typeface="Helvetica"/>
                <a:cs typeface="Helvetica"/>
                <a:sym typeface="Helvetica"/>
              </a:rPr>
              <a:t>Obtain mastery of data science</a:t>
            </a:r>
            <a:endParaRPr lang="en-US" sz="2000" dirty="0">
              <a:latin typeface="Helvetica"/>
              <a:ea typeface="Helvetica"/>
              <a:cs typeface="Helvetica"/>
              <a:sym typeface="Helvetica"/>
            </a:endParaRPr>
          </a:p>
          <a:p>
            <a:pPr marL="0" marR="0" lvl="0" algn="l" defTabSz="1524000">
              <a:spcBef>
                <a:spcPts val="500"/>
              </a:spcBef>
              <a:buSzPct val="86000"/>
              <a:defRPr sz="1800">
                <a:uFillTx/>
              </a:defRPr>
            </a:pPr>
            <a:endParaRPr sz="2000" dirty="0">
              <a:uFill>
                <a:solidFill/>
              </a:uFill>
              <a:latin typeface="Helvetica"/>
              <a:ea typeface="Helvetica"/>
              <a:cs typeface="Helvetica"/>
              <a:sym typeface="Helvetica"/>
            </a:endParaRPr>
          </a:p>
        </p:txBody>
      </p:sp>
      <p:sp>
        <p:nvSpPr>
          <p:cNvPr id="300" name="Shape 300"/>
          <p:cNvSpPr/>
          <p:nvPr/>
        </p:nvSpPr>
        <p:spPr>
          <a:xfrm>
            <a:off x="555102" y="1033785"/>
            <a:ext cx="8343901" cy="389529"/>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p>
            <a:pPr marL="62825" marR="62825" lvl="0" algn="l" defTabSz="911899">
              <a:defRPr sz="1800">
                <a:uFillTx/>
              </a:defRPr>
            </a:pPr>
            <a:endParaRPr sz="2100" b="1" dirty="0">
              <a:uFill>
                <a:solidFill/>
              </a:uFill>
              <a:latin typeface="Helvetica-Bold"/>
              <a:ea typeface="Helvetica-Bold"/>
              <a:cs typeface="Helvetica-Bold"/>
              <a:sym typeface="Helvetica-Bold"/>
            </a:endParaRPr>
          </a:p>
        </p:txBody>
      </p:sp>
      <p:sp>
        <p:nvSpPr>
          <p:cNvPr id="6" name="Shape 299"/>
          <p:cNvSpPr/>
          <p:nvPr/>
        </p:nvSpPr>
        <p:spPr>
          <a:xfrm>
            <a:off x="2566089" y="2329011"/>
            <a:ext cx="8420366" cy="2410916"/>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Specific</a:t>
            </a:r>
            <a:endParaRPr sz="28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Measurable</a:t>
            </a:r>
            <a:endParaRPr sz="28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Attainable</a:t>
            </a:r>
            <a:endParaRPr sz="28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Reasonable</a:t>
            </a:r>
            <a:endParaRPr sz="28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Time Bound</a:t>
            </a:r>
            <a:endParaRPr sz="2000" dirty="0">
              <a:uFill>
                <a:solidFill/>
              </a:uFill>
              <a:latin typeface="Helvetica"/>
              <a:ea typeface="Helvetica"/>
              <a:cs typeface="Helvetica"/>
              <a:sym typeface="Helvetica"/>
            </a:endParaRPr>
          </a:p>
        </p:txBody>
      </p:sp>
    </p:spTree>
    <p:extLst>
      <p:ext uri="{BB962C8B-B14F-4D97-AF65-F5344CB8AC3E}">
        <p14:creationId xmlns:p14="http://schemas.microsoft.com/office/powerpoint/2010/main" val="54481005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p:nvPr/>
        </p:nvSpPr>
        <p:spPr>
          <a:xfrm>
            <a:off x="472292" y="510440"/>
            <a:ext cx="6578601" cy="3180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lang="en-US" sz="2400" b="1" dirty="0" smtClean="0">
                <a:uFill>
                  <a:solidFill/>
                </a:uFill>
              </a:rPr>
              <a:t>SMART GOALS</a:t>
            </a:r>
            <a:endParaRPr sz="2400" b="1" dirty="0">
              <a:uFill>
                <a:solidFill/>
              </a:uFill>
            </a:endParaRPr>
          </a:p>
        </p:txBody>
      </p:sp>
      <p:sp>
        <p:nvSpPr>
          <p:cNvPr id="299" name="Shape 299"/>
          <p:cNvSpPr/>
          <p:nvPr/>
        </p:nvSpPr>
        <p:spPr>
          <a:xfrm>
            <a:off x="478637" y="1033785"/>
            <a:ext cx="8420366" cy="679673"/>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9" marR="0" indent="-171449" algn="l" defTabSz="1524000">
              <a:spcBef>
                <a:spcPts val="500"/>
              </a:spcBef>
              <a:buSzPct val="86000"/>
              <a:buFont typeface="Lucida Grande"/>
              <a:buChar char="‣"/>
              <a:defRPr sz="1800">
                <a:uFillTx/>
              </a:defRPr>
            </a:pPr>
            <a:r>
              <a:rPr lang="en-US" sz="2000" dirty="0" smtClean="0">
                <a:uFillTx/>
                <a:latin typeface="Helvetica"/>
                <a:ea typeface="Helvetica"/>
                <a:cs typeface="Helvetica"/>
                <a:sym typeface="Helvetica"/>
              </a:rPr>
              <a:t>Obtain mastery of data science</a:t>
            </a:r>
            <a:endParaRPr lang="en-US" sz="2000" dirty="0">
              <a:latin typeface="Helvetica"/>
              <a:ea typeface="Helvetica"/>
              <a:cs typeface="Helvetica"/>
              <a:sym typeface="Helvetica"/>
            </a:endParaRPr>
          </a:p>
          <a:p>
            <a:pPr marL="0" marR="0" lvl="0" algn="l" defTabSz="1524000">
              <a:spcBef>
                <a:spcPts val="500"/>
              </a:spcBef>
              <a:buSzPct val="86000"/>
              <a:defRPr sz="1800">
                <a:uFillTx/>
              </a:defRPr>
            </a:pPr>
            <a:endParaRPr sz="2000" dirty="0">
              <a:uFill>
                <a:solidFill/>
              </a:uFill>
              <a:latin typeface="Helvetica"/>
              <a:ea typeface="Helvetica"/>
              <a:cs typeface="Helvetica"/>
              <a:sym typeface="Helvetica"/>
            </a:endParaRPr>
          </a:p>
        </p:txBody>
      </p:sp>
      <p:sp>
        <p:nvSpPr>
          <p:cNvPr id="300" name="Shape 300"/>
          <p:cNvSpPr/>
          <p:nvPr/>
        </p:nvSpPr>
        <p:spPr>
          <a:xfrm>
            <a:off x="555102" y="1033785"/>
            <a:ext cx="8343901" cy="389529"/>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p>
            <a:pPr marL="62825" marR="62825" lvl="0" algn="l" defTabSz="911899">
              <a:defRPr sz="1800">
                <a:uFillTx/>
              </a:defRPr>
            </a:pPr>
            <a:endParaRPr sz="2100" b="1" dirty="0">
              <a:uFill>
                <a:solidFill/>
              </a:uFill>
              <a:latin typeface="Helvetica-Bold"/>
              <a:ea typeface="Helvetica-Bold"/>
              <a:cs typeface="Helvetica-Bold"/>
              <a:sym typeface="Helvetica-Bold"/>
            </a:endParaRPr>
          </a:p>
        </p:txBody>
      </p:sp>
      <p:sp>
        <p:nvSpPr>
          <p:cNvPr id="6" name="Shape 299"/>
          <p:cNvSpPr/>
          <p:nvPr/>
        </p:nvSpPr>
        <p:spPr>
          <a:xfrm>
            <a:off x="2566089" y="2329011"/>
            <a:ext cx="8420366" cy="2410916"/>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Specific</a:t>
            </a:r>
            <a:endParaRPr sz="28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Measurable</a:t>
            </a:r>
            <a:endParaRPr sz="28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Attainable</a:t>
            </a:r>
            <a:endParaRPr sz="28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Reasonable</a:t>
            </a:r>
            <a:endParaRPr sz="28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Time Bound</a:t>
            </a:r>
            <a:endParaRPr sz="2000" dirty="0">
              <a:uFill>
                <a:solidFill/>
              </a:uFill>
              <a:latin typeface="Helvetica"/>
              <a:ea typeface="Helvetica"/>
              <a:cs typeface="Helvetica"/>
              <a:sym typeface="Helvetica"/>
            </a:endParaRPr>
          </a:p>
        </p:txBody>
      </p:sp>
      <p:cxnSp>
        <p:nvCxnSpPr>
          <p:cNvPr id="3" name="Straight Connector 2"/>
          <p:cNvCxnSpPr/>
          <p:nvPr/>
        </p:nvCxnSpPr>
        <p:spPr>
          <a:xfrm>
            <a:off x="1684706" y="1995567"/>
            <a:ext cx="3602678" cy="2744360"/>
          </a:xfrm>
          <a:prstGeom prst="line">
            <a:avLst/>
          </a:prstGeom>
          <a:noFill/>
          <a:ln w="76200" cap="flat" cmpd="sng">
            <a:solidFill>
              <a:schemeClr val="accent5"/>
            </a:solidFill>
            <a:prstDash val="solid"/>
            <a:round/>
          </a:ln>
          <a:effectLst/>
        </p:spPr>
        <p:style>
          <a:lnRef idx="0">
            <a:scrgbClr r="0" g="0" b="0"/>
          </a:lnRef>
          <a:fillRef idx="0">
            <a:scrgbClr r="0" g="0" b="0"/>
          </a:fillRef>
          <a:effectRef idx="0">
            <a:scrgbClr r="0" g="0" b="0"/>
          </a:effectRef>
          <a:fontRef idx="none"/>
        </p:style>
      </p:cxnSp>
      <p:cxnSp>
        <p:nvCxnSpPr>
          <p:cNvPr id="8" name="Straight Connector 7"/>
          <p:cNvCxnSpPr/>
          <p:nvPr/>
        </p:nvCxnSpPr>
        <p:spPr>
          <a:xfrm flipH="1">
            <a:off x="2057413" y="1995567"/>
            <a:ext cx="2854151" cy="2896760"/>
          </a:xfrm>
          <a:prstGeom prst="line">
            <a:avLst/>
          </a:prstGeom>
          <a:noFill/>
          <a:ln w="76200" cap="flat" cmpd="sng">
            <a:solidFill>
              <a:schemeClr val="accent5"/>
            </a:solidFill>
            <a:prstDash val="solid"/>
            <a:round/>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72317948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p:nvPr/>
        </p:nvSpPr>
        <p:spPr>
          <a:xfrm>
            <a:off x="472292" y="510440"/>
            <a:ext cx="6578601" cy="3180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lang="en-US" sz="2400" b="1" dirty="0" smtClean="0">
                <a:uFill>
                  <a:solidFill/>
                </a:uFill>
              </a:rPr>
              <a:t>LAB </a:t>
            </a:r>
            <a:endParaRPr sz="2400" b="1" dirty="0">
              <a:uFill>
                <a:solidFill/>
              </a:uFill>
            </a:endParaRPr>
          </a:p>
        </p:txBody>
      </p:sp>
      <p:sp>
        <p:nvSpPr>
          <p:cNvPr id="299" name="Shape 299"/>
          <p:cNvSpPr/>
          <p:nvPr/>
        </p:nvSpPr>
        <p:spPr>
          <a:xfrm>
            <a:off x="478637" y="1033785"/>
            <a:ext cx="3914557" cy="1356782"/>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9" marR="0" indent="-171449" algn="l" defTabSz="1524000">
              <a:spcBef>
                <a:spcPts val="500"/>
              </a:spcBef>
              <a:buSzPct val="86000"/>
              <a:buFont typeface="Lucida Grande"/>
              <a:buChar char="‣"/>
              <a:defRPr sz="1800">
                <a:uFillTx/>
              </a:defRPr>
            </a:pPr>
            <a:r>
              <a:rPr lang="en-US" sz="1400" b="1" dirty="0" smtClean="0">
                <a:uFillTx/>
                <a:latin typeface="Helvetica"/>
                <a:ea typeface="Helvetica"/>
                <a:cs typeface="Helvetica"/>
                <a:sym typeface="Helvetica"/>
              </a:rPr>
              <a:t>Example: </a:t>
            </a:r>
            <a:r>
              <a:rPr lang="en-US" sz="1400" dirty="0" smtClean="0">
                <a:uFillTx/>
                <a:latin typeface="Helvetica"/>
                <a:ea typeface="Helvetica"/>
                <a:cs typeface="Helvetica"/>
                <a:sym typeface="Helvetica"/>
              </a:rPr>
              <a:t>During the next 11 week course, I will learn to </a:t>
            </a:r>
            <a:r>
              <a:rPr lang="en-US" sz="1400" dirty="0">
                <a:uFillTx/>
                <a:latin typeface="Helvetica"/>
                <a:ea typeface="Helvetica"/>
                <a:cs typeface="Helvetica"/>
                <a:sym typeface="Helvetica"/>
              </a:rPr>
              <a:t>asses the advantages and disadvantage of different analytic methods and determine appropriate method for a given research </a:t>
            </a:r>
            <a:r>
              <a:rPr lang="en-US" sz="1400" dirty="0" smtClean="0">
                <a:uFillTx/>
                <a:latin typeface="Helvetica"/>
                <a:ea typeface="Helvetica"/>
                <a:cs typeface="Helvetica"/>
                <a:sym typeface="Helvetica"/>
              </a:rPr>
              <a:t>question. </a:t>
            </a:r>
            <a:endParaRPr lang="en-US" sz="1400" dirty="0">
              <a:latin typeface="Helvetica"/>
              <a:ea typeface="Helvetica"/>
              <a:cs typeface="Helvetica"/>
              <a:sym typeface="Helvetica"/>
            </a:endParaRPr>
          </a:p>
          <a:p>
            <a:pPr marL="0" marR="0" lvl="0" algn="l" defTabSz="1524000">
              <a:spcBef>
                <a:spcPts val="500"/>
              </a:spcBef>
              <a:buSzPct val="86000"/>
              <a:defRPr sz="1800">
                <a:uFillTx/>
              </a:defRPr>
            </a:pPr>
            <a:endParaRPr sz="1400" dirty="0">
              <a:uFill>
                <a:solidFill/>
              </a:uFill>
              <a:latin typeface="Helvetica"/>
              <a:ea typeface="Helvetica"/>
              <a:cs typeface="Helvetica"/>
              <a:sym typeface="Helvetica"/>
            </a:endParaRPr>
          </a:p>
        </p:txBody>
      </p:sp>
      <p:sp>
        <p:nvSpPr>
          <p:cNvPr id="300" name="Shape 300"/>
          <p:cNvSpPr/>
          <p:nvPr/>
        </p:nvSpPr>
        <p:spPr>
          <a:xfrm>
            <a:off x="555102" y="1033785"/>
            <a:ext cx="8343901" cy="389529"/>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p>
            <a:pPr marL="62825" marR="62825" lvl="0" algn="l" defTabSz="911899">
              <a:defRPr sz="1800">
                <a:uFillTx/>
              </a:defRPr>
            </a:pPr>
            <a:endParaRPr sz="2100" b="1" dirty="0">
              <a:uFill>
                <a:solidFill/>
              </a:uFill>
              <a:latin typeface="Helvetica-Bold"/>
              <a:ea typeface="Helvetica-Bold"/>
              <a:cs typeface="Helvetica-Bold"/>
              <a:sym typeface="Helvetica-Bold"/>
            </a:endParaRPr>
          </a:p>
        </p:txBody>
      </p:sp>
      <p:sp>
        <p:nvSpPr>
          <p:cNvPr id="6" name="Shape 299"/>
          <p:cNvSpPr/>
          <p:nvPr/>
        </p:nvSpPr>
        <p:spPr>
          <a:xfrm>
            <a:off x="553108" y="2194310"/>
            <a:ext cx="8420366" cy="2103140"/>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9" marR="0" lvl="0" indent="-171449" algn="l" defTabSz="1524000">
              <a:spcBef>
                <a:spcPts val="500"/>
              </a:spcBef>
              <a:buSzPct val="86000"/>
              <a:buFont typeface="Lucida Grande"/>
              <a:buChar char="‣"/>
              <a:defRPr sz="1800">
                <a:uFillTx/>
              </a:defRPr>
            </a:pPr>
            <a:r>
              <a:rPr lang="en-US" sz="2400" dirty="0" smtClean="0">
                <a:uFill>
                  <a:solidFill/>
                </a:uFill>
                <a:latin typeface="Helvetica"/>
                <a:ea typeface="Helvetica"/>
                <a:cs typeface="Helvetica"/>
                <a:sym typeface="Helvetica"/>
              </a:rPr>
              <a:t>Specific</a:t>
            </a:r>
            <a:endParaRPr sz="24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400" dirty="0" smtClean="0">
                <a:uFill>
                  <a:solidFill/>
                </a:uFill>
                <a:latin typeface="Helvetica"/>
                <a:ea typeface="Helvetica"/>
                <a:cs typeface="Helvetica"/>
                <a:sym typeface="Helvetica"/>
              </a:rPr>
              <a:t>Measurable</a:t>
            </a:r>
            <a:endParaRPr sz="24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400" dirty="0" smtClean="0">
                <a:uFill>
                  <a:solidFill/>
                </a:uFill>
                <a:latin typeface="Helvetica"/>
                <a:ea typeface="Helvetica"/>
                <a:cs typeface="Helvetica"/>
                <a:sym typeface="Helvetica"/>
              </a:rPr>
              <a:t>Attainable</a:t>
            </a:r>
            <a:endParaRPr sz="24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400" dirty="0" smtClean="0">
                <a:uFill>
                  <a:solidFill/>
                </a:uFill>
                <a:latin typeface="Helvetica"/>
                <a:ea typeface="Helvetica"/>
                <a:cs typeface="Helvetica"/>
                <a:sym typeface="Helvetica"/>
              </a:rPr>
              <a:t>Reasonable</a:t>
            </a:r>
            <a:endParaRPr sz="24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400" dirty="0" smtClean="0">
                <a:uFill>
                  <a:solidFill/>
                </a:uFill>
                <a:latin typeface="Helvetica"/>
                <a:ea typeface="Helvetica"/>
                <a:cs typeface="Helvetica"/>
                <a:sym typeface="Helvetica"/>
              </a:rPr>
              <a:t>Time Bound</a:t>
            </a:r>
            <a:endParaRPr sz="1800" dirty="0">
              <a:uFill>
                <a:solidFill/>
              </a:uFill>
              <a:latin typeface="Helvetica"/>
              <a:ea typeface="Helvetica"/>
              <a:cs typeface="Helvetica"/>
              <a:sym typeface="Helvetica"/>
            </a:endParaRPr>
          </a:p>
        </p:txBody>
      </p:sp>
      <p:cxnSp>
        <p:nvCxnSpPr>
          <p:cNvPr id="4" name="Straight Connector 3"/>
          <p:cNvCxnSpPr/>
          <p:nvPr/>
        </p:nvCxnSpPr>
        <p:spPr>
          <a:xfrm flipH="1">
            <a:off x="4885646" y="1033785"/>
            <a:ext cx="25919" cy="4224015"/>
          </a:xfrm>
          <a:prstGeom prst="line">
            <a:avLst/>
          </a:prstGeom>
          <a:noFill/>
          <a:ln w="25400" cap="flat">
            <a:solidFill>
              <a:srgbClr val="000000"/>
            </a:solidFill>
            <a:prstDash val="solid"/>
            <a:round/>
          </a:ln>
          <a:effectLst/>
        </p:spPr>
        <p:style>
          <a:lnRef idx="0">
            <a:scrgbClr r="0" g="0" b="0"/>
          </a:lnRef>
          <a:fillRef idx="0">
            <a:scrgbClr r="0" g="0" b="0"/>
          </a:fillRef>
          <a:effectRef idx="0">
            <a:scrgbClr r="0" g="0" b="0"/>
          </a:effectRef>
          <a:fontRef idx="none"/>
        </p:style>
      </p:cxnSp>
      <p:sp>
        <p:nvSpPr>
          <p:cNvPr id="5" name="TextBox 4"/>
          <p:cNvSpPr txBox="1"/>
          <p:nvPr/>
        </p:nvSpPr>
        <p:spPr>
          <a:xfrm>
            <a:off x="5131871" y="799056"/>
            <a:ext cx="4056253" cy="13952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r>
              <a:rPr kumimoji="0" lang="en-US" sz="4200" b="0" i="0" u="none" strike="noStrike" cap="none" spc="0" normalizeH="0" baseline="0" dirty="0" err="1" smtClean="0">
                <a:ln>
                  <a:noFill/>
                </a:ln>
                <a:solidFill>
                  <a:srgbClr val="000000"/>
                </a:solidFill>
                <a:effectLst/>
                <a:uFill>
                  <a:solidFill>
                    <a:srgbClr val="000000"/>
                  </a:solidFill>
                </a:uFill>
                <a:latin typeface="+mn-lt"/>
                <a:ea typeface="+mn-ea"/>
                <a:cs typeface="+mn-cs"/>
                <a:sym typeface="Gill Sans"/>
              </a:rPr>
              <a:t>Dev</a:t>
            </a:r>
            <a:r>
              <a:rPr kumimoji="0" lang="en-US" sz="4200" b="0" i="0" u="none" strike="noStrike" cap="none" spc="0" normalizeH="0" baseline="0" dirty="0" smtClean="0">
                <a:ln>
                  <a:noFill/>
                </a:ln>
                <a:solidFill>
                  <a:srgbClr val="000000"/>
                </a:solidFill>
                <a:effectLst/>
                <a:uFill>
                  <a:solidFill>
                    <a:srgbClr val="000000"/>
                  </a:solidFill>
                </a:uFill>
                <a:latin typeface="+mn-lt"/>
                <a:ea typeface="+mn-ea"/>
                <a:cs typeface="+mn-cs"/>
                <a:sym typeface="Gill Sans"/>
              </a:rPr>
              <a:t> Environment </a:t>
            </a:r>
            <a:endParaRPr kumimoji="0" lang="en-US" sz="4200" b="0" i="0" u="none" strike="noStrike" cap="none" spc="0" normalizeH="0" baseline="0" dirty="0">
              <a:ln>
                <a:noFill/>
              </a:ln>
              <a:solidFill>
                <a:srgbClr val="000000"/>
              </a:solidFill>
              <a:effectLst/>
              <a:uFill>
                <a:solidFill>
                  <a:srgbClr val="000000"/>
                </a:solidFill>
              </a:uFill>
              <a:latin typeface="+mn-lt"/>
              <a:ea typeface="+mn-ea"/>
              <a:cs typeface="+mn-cs"/>
              <a:sym typeface="Gill Sans"/>
            </a:endParaRPr>
          </a:p>
        </p:txBody>
      </p:sp>
      <p:sp>
        <p:nvSpPr>
          <p:cNvPr id="7" name="TextBox 6"/>
          <p:cNvSpPr txBox="1"/>
          <p:nvPr/>
        </p:nvSpPr>
        <p:spPr>
          <a:xfrm>
            <a:off x="168471" y="4253111"/>
            <a:ext cx="4470949"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r>
              <a:rPr lang="en-US" sz="2400" dirty="0" smtClean="0">
                <a:solidFill>
                  <a:srgbClr val="000000"/>
                </a:solidFill>
                <a:uFill>
                  <a:solidFill>
                    <a:srgbClr val="000000"/>
                  </a:solidFill>
                </a:uFill>
              </a:rPr>
              <a:t>DELIVERABLE</a:t>
            </a:r>
            <a:r>
              <a:rPr kumimoji="0" lang="en-US" sz="2400" b="0" i="0" u="none" strike="noStrike" cap="none" spc="0" normalizeH="0" baseline="0" dirty="0" smtClean="0">
                <a:ln>
                  <a:noFill/>
                </a:ln>
                <a:solidFill>
                  <a:srgbClr val="000000"/>
                </a:solidFill>
                <a:effectLst/>
                <a:uFill>
                  <a:solidFill>
                    <a:srgbClr val="000000"/>
                  </a:solidFill>
                </a:uFill>
                <a:latin typeface="+mn-lt"/>
                <a:ea typeface="+mn-ea"/>
                <a:cs typeface="+mn-cs"/>
                <a:sym typeface="Gill Sans"/>
              </a:rPr>
              <a:t>:</a:t>
            </a:r>
          </a:p>
          <a:p>
            <a:pPr marL="40639" marR="40639" indent="0" algn="ctr" defTabSz="9144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
                  <a:solidFill>
                    <a:srgbClr val="000000"/>
                  </a:solidFill>
                </a:uFill>
                <a:latin typeface="+mn-lt"/>
                <a:ea typeface="+mn-ea"/>
                <a:cs typeface="+mn-cs"/>
                <a:sym typeface="Gill Sans"/>
              </a:rPr>
              <a:t> Post SMART goals to drive</a:t>
            </a:r>
            <a:r>
              <a:rPr kumimoji="0" lang="en-US" sz="2400" b="0" i="0" u="none" strike="noStrike" cap="none" spc="0" normalizeH="0" dirty="0" smtClean="0">
                <a:ln>
                  <a:noFill/>
                </a:ln>
                <a:solidFill>
                  <a:srgbClr val="000000"/>
                </a:solidFill>
                <a:effectLst/>
                <a:uFill>
                  <a:solidFill>
                    <a:srgbClr val="000000"/>
                  </a:solidFill>
                </a:uFill>
                <a:latin typeface="+mn-lt"/>
                <a:ea typeface="+mn-ea"/>
                <a:cs typeface="+mn-cs"/>
                <a:sym typeface="Gill Sans"/>
              </a:rPr>
              <a:t> folder</a:t>
            </a:r>
            <a:endParaRPr kumimoji="0" lang="en-US" sz="2400" b="0" i="0" u="none" strike="noStrike" cap="none" spc="0" normalizeH="0" baseline="0" dirty="0">
              <a:ln>
                <a:noFill/>
              </a:ln>
              <a:solidFill>
                <a:srgbClr val="000000"/>
              </a:solidFill>
              <a:effectLst/>
              <a:uFill>
                <a:solidFill>
                  <a:srgbClr val="000000"/>
                </a:solidFill>
              </a:uFill>
              <a:latin typeface="+mn-lt"/>
              <a:ea typeface="+mn-ea"/>
              <a:cs typeface="+mn-cs"/>
              <a:sym typeface="Gill Sans"/>
            </a:endParaRPr>
          </a:p>
        </p:txBody>
      </p:sp>
      <p:sp>
        <p:nvSpPr>
          <p:cNvPr id="11" name="TextBox 10"/>
          <p:cNvSpPr txBox="1"/>
          <p:nvPr/>
        </p:nvSpPr>
        <p:spPr>
          <a:xfrm>
            <a:off x="4911565" y="4068445"/>
            <a:ext cx="4470949"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r>
              <a:rPr lang="en-US" sz="2400" dirty="0" smtClean="0">
                <a:solidFill>
                  <a:srgbClr val="000000"/>
                </a:solidFill>
                <a:uFill>
                  <a:solidFill>
                    <a:srgbClr val="000000"/>
                  </a:solidFill>
                </a:uFill>
              </a:rPr>
              <a:t>DELIVERABLE</a:t>
            </a:r>
            <a:r>
              <a:rPr kumimoji="0" lang="en-US" sz="2400" b="0" i="0" u="none" strike="noStrike" cap="none" spc="0" normalizeH="0" baseline="0" dirty="0" smtClean="0">
                <a:ln>
                  <a:noFill/>
                </a:ln>
                <a:solidFill>
                  <a:srgbClr val="000000"/>
                </a:solidFill>
                <a:effectLst/>
                <a:uFill>
                  <a:solidFill>
                    <a:srgbClr val="000000"/>
                  </a:solidFill>
                </a:uFill>
                <a:latin typeface="+mn-lt"/>
                <a:ea typeface="+mn-ea"/>
                <a:cs typeface="+mn-cs"/>
                <a:sym typeface="Gill Sans"/>
              </a:rPr>
              <a:t>:</a:t>
            </a:r>
          </a:p>
          <a:p>
            <a:pPr marL="40639" marR="40639" indent="0" algn="ctr" defTabSz="9144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
                  <a:solidFill>
                    <a:srgbClr val="000000"/>
                  </a:solidFill>
                </a:uFill>
                <a:latin typeface="+mn-lt"/>
                <a:ea typeface="+mn-ea"/>
                <a:cs typeface="+mn-cs"/>
                <a:sym typeface="Gill Sans"/>
              </a:rPr>
              <a:t> Correct</a:t>
            </a:r>
            <a:r>
              <a:rPr kumimoji="0" lang="en-US" sz="2400" b="0" i="0" u="none" strike="noStrike" cap="none" spc="0" normalizeH="0" dirty="0" smtClean="0">
                <a:ln>
                  <a:noFill/>
                </a:ln>
                <a:solidFill>
                  <a:srgbClr val="000000"/>
                </a:solidFill>
                <a:effectLst/>
                <a:uFill>
                  <a:solidFill>
                    <a:srgbClr val="000000"/>
                  </a:solidFill>
                </a:uFill>
                <a:latin typeface="+mn-lt"/>
                <a:ea typeface="+mn-ea"/>
                <a:cs typeface="+mn-cs"/>
                <a:sym typeface="Gill Sans"/>
              </a:rPr>
              <a:t> version of Python is up  and running on your computer</a:t>
            </a:r>
            <a:endParaRPr kumimoji="0" lang="en-US" sz="2400" b="0" i="0" u="none" strike="noStrike" cap="none" spc="0" normalizeH="0" baseline="0" dirty="0">
              <a:ln>
                <a:noFill/>
              </a:ln>
              <a:solidFill>
                <a:srgbClr val="000000"/>
              </a:solidFill>
              <a:effectLst/>
              <a:uFill>
                <a:solidFill>
                  <a:srgbClr val="000000"/>
                </a:solidFill>
              </a:uFill>
              <a:latin typeface="+mn-lt"/>
              <a:ea typeface="+mn-ea"/>
              <a:cs typeface="+mn-cs"/>
              <a:sym typeface="Gill Sans"/>
            </a:endParaRPr>
          </a:p>
        </p:txBody>
      </p:sp>
    </p:spTree>
    <p:extLst>
      <p:ext uri="{BB962C8B-B14F-4D97-AF65-F5344CB8AC3E}">
        <p14:creationId xmlns:p14="http://schemas.microsoft.com/office/powerpoint/2010/main" val="164617137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5879" y="1385820"/>
            <a:ext cx="9267196" cy="10259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r>
              <a:rPr kumimoji="0" lang="en-US" sz="6000" b="0" i="0" u="none" strike="noStrike" cap="none" spc="0" normalizeH="0" baseline="0" dirty="0" smtClean="0">
                <a:ln>
                  <a:noFill/>
                </a:ln>
                <a:solidFill>
                  <a:srgbClr val="FFFFFF"/>
                </a:solidFill>
                <a:effectLst/>
                <a:uFill>
                  <a:solidFill>
                    <a:srgbClr val="000000"/>
                  </a:solidFill>
                </a:uFill>
                <a:sym typeface="Gill Sans"/>
              </a:rPr>
              <a:t>Exit</a:t>
            </a:r>
            <a:r>
              <a:rPr kumimoji="0" lang="en-US" sz="6000" b="0" i="0" u="none" strike="noStrike" cap="none" spc="0" normalizeH="0" dirty="0" smtClean="0">
                <a:ln>
                  <a:noFill/>
                </a:ln>
                <a:solidFill>
                  <a:srgbClr val="FFFFFF"/>
                </a:solidFill>
                <a:effectLst/>
                <a:uFill>
                  <a:solidFill>
                    <a:srgbClr val="000000"/>
                  </a:solidFill>
                </a:uFill>
                <a:sym typeface="Gill Sans"/>
              </a:rPr>
              <a:t> Ticket </a:t>
            </a:r>
            <a:endParaRPr kumimoji="0" lang="en-US" sz="6000" b="0" i="0" u="none" strike="noStrike" cap="none" spc="0" normalizeH="0" baseline="0" dirty="0">
              <a:ln>
                <a:noFill/>
              </a:ln>
              <a:solidFill>
                <a:srgbClr val="FFFFFF"/>
              </a:solidFill>
              <a:effectLst/>
              <a:uFill>
                <a:solidFill>
                  <a:srgbClr val="000000"/>
                </a:solidFill>
              </a:uFill>
              <a:sym typeface="Gill Sans"/>
            </a:endParaRPr>
          </a:p>
        </p:txBody>
      </p:sp>
    </p:spTree>
    <p:extLst>
      <p:ext uri="{BB962C8B-B14F-4D97-AF65-F5344CB8AC3E}">
        <p14:creationId xmlns:p14="http://schemas.microsoft.com/office/powerpoint/2010/main" val="52831461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p:nvPr/>
        </p:nvSpPr>
        <p:spPr>
          <a:xfrm>
            <a:off x="472292" y="510440"/>
            <a:ext cx="6578601" cy="3180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lang="en-US" sz="2400" b="1" dirty="0" smtClean="0">
                <a:uFill>
                  <a:solidFill/>
                </a:uFill>
              </a:rPr>
              <a:t>TODAY</a:t>
            </a:r>
            <a:endParaRPr sz="2400" b="1" dirty="0">
              <a:uFill>
                <a:solidFill/>
              </a:uFill>
            </a:endParaRPr>
          </a:p>
        </p:txBody>
      </p:sp>
      <p:sp>
        <p:nvSpPr>
          <p:cNvPr id="299" name="Shape 299"/>
          <p:cNvSpPr/>
          <p:nvPr/>
        </p:nvSpPr>
        <p:spPr>
          <a:xfrm>
            <a:off x="478637" y="1033785"/>
            <a:ext cx="8420366" cy="327269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9" marR="0" lvl="0" indent="-171449" algn="l" defTabSz="1524000">
              <a:spcBef>
                <a:spcPts val="500"/>
              </a:spcBef>
              <a:buSzPct val="86000"/>
              <a:buFont typeface="Lucida Grande"/>
              <a:buChar char="‣"/>
              <a:defRPr sz="1800">
                <a:uFillTx/>
              </a:defRPr>
            </a:pPr>
            <a:r>
              <a:rPr lang="en-US" sz="2800" dirty="0" smtClean="0"/>
              <a:t>Described </a:t>
            </a:r>
            <a:r>
              <a:rPr lang="en-US" sz="2800" dirty="0"/>
              <a:t>the roles of GA staff and students to create a successful learning environment for data science </a:t>
            </a:r>
            <a:endParaRPr lang="en-US" sz="2800" dirty="0" smtClean="0"/>
          </a:p>
          <a:p>
            <a:pPr marL="171449" marR="0" lvl="0" indent="-171449" algn="l" defTabSz="1524000">
              <a:spcBef>
                <a:spcPts val="500"/>
              </a:spcBef>
              <a:buSzPct val="86000"/>
              <a:buFont typeface="Lucida Grande"/>
              <a:buChar char="‣"/>
              <a:defRPr sz="1800">
                <a:uFillTx/>
              </a:defRPr>
            </a:pPr>
            <a:r>
              <a:rPr lang="en-US" sz="2800" dirty="0" smtClean="0"/>
              <a:t>Define </a:t>
            </a:r>
            <a:r>
              <a:rPr lang="en-US" sz="2800" dirty="0"/>
              <a:t>data </a:t>
            </a:r>
            <a:r>
              <a:rPr lang="en-US" sz="2800" dirty="0" smtClean="0"/>
              <a:t>science and took a first stab at interpreting </a:t>
            </a:r>
            <a:r>
              <a:rPr lang="en-US" sz="2800" dirty="0"/>
              <a:t>results from existing analysis </a:t>
            </a:r>
            <a:endParaRPr lang="en-US" sz="2800" dirty="0" smtClean="0"/>
          </a:p>
          <a:p>
            <a:pPr marL="171449" marR="0" lvl="0" indent="-171449" algn="l" defTabSz="1524000">
              <a:spcBef>
                <a:spcPts val="500"/>
              </a:spcBef>
              <a:buSzPct val="86000"/>
              <a:buFont typeface="Lucida Grande"/>
              <a:buChar char="‣"/>
              <a:defRPr sz="1800">
                <a:uFillTx/>
              </a:defRPr>
            </a:pPr>
            <a:r>
              <a:rPr lang="en-US" sz="2800" dirty="0" smtClean="0"/>
              <a:t>Set </a:t>
            </a:r>
            <a:r>
              <a:rPr lang="en-US" sz="2800" dirty="0"/>
              <a:t>individual learning goals for the </a:t>
            </a:r>
            <a:r>
              <a:rPr lang="en-US" sz="2800" dirty="0" smtClean="0"/>
              <a:t>course</a:t>
            </a:r>
          </a:p>
          <a:p>
            <a:pPr marL="171449" marR="0" lvl="0" indent="-171449" algn="l" defTabSz="1524000">
              <a:spcBef>
                <a:spcPts val="500"/>
              </a:spcBef>
              <a:buSzPct val="86000"/>
              <a:buFont typeface="Lucida Grande"/>
              <a:buChar char="‣"/>
              <a:defRPr sz="1800">
                <a:uFillTx/>
              </a:defRPr>
            </a:pPr>
            <a:r>
              <a:rPr lang="en-US" sz="2800" dirty="0" err="1" smtClean="0"/>
              <a:t>Dev</a:t>
            </a:r>
            <a:r>
              <a:rPr lang="en-US" sz="2800" dirty="0" smtClean="0"/>
              <a:t> </a:t>
            </a:r>
            <a:r>
              <a:rPr lang="en-US" sz="2800" dirty="0"/>
              <a:t>Environment sorted </a:t>
            </a:r>
          </a:p>
          <a:p>
            <a:pPr marL="0" marR="0" lvl="0" algn="l" defTabSz="1524000">
              <a:spcBef>
                <a:spcPts val="500"/>
              </a:spcBef>
              <a:buSzPct val="86000"/>
              <a:defRPr sz="1800">
                <a:uFillTx/>
              </a:defRPr>
            </a:pPr>
            <a:endParaRPr sz="2800" dirty="0">
              <a:uFill>
                <a:solidFill/>
              </a:uFill>
              <a:latin typeface="Helvetica"/>
              <a:ea typeface="Helvetica"/>
              <a:cs typeface="Helvetica"/>
              <a:sym typeface="Helvetica"/>
            </a:endParaRPr>
          </a:p>
        </p:txBody>
      </p:sp>
      <p:sp>
        <p:nvSpPr>
          <p:cNvPr id="300" name="Shape 300"/>
          <p:cNvSpPr/>
          <p:nvPr/>
        </p:nvSpPr>
        <p:spPr>
          <a:xfrm>
            <a:off x="555102" y="1033785"/>
            <a:ext cx="8343901" cy="389529"/>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p>
            <a:pPr marL="62825" marR="62825" lvl="0" algn="l" defTabSz="911899">
              <a:defRPr sz="1800">
                <a:uFillTx/>
              </a:defRPr>
            </a:pPr>
            <a:endParaRPr sz="2100" b="1" dirty="0">
              <a:uFill>
                <a:solidFill/>
              </a:uFill>
              <a:latin typeface="Helvetica-Bold"/>
              <a:ea typeface="Helvetica-Bold"/>
              <a:cs typeface="Helvetica-Bold"/>
              <a:sym typeface="Helvetica-Bold"/>
            </a:endParaRPr>
          </a:p>
        </p:txBody>
      </p:sp>
    </p:spTree>
    <p:extLst>
      <p:ext uri="{BB962C8B-B14F-4D97-AF65-F5344CB8AC3E}">
        <p14:creationId xmlns:p14="http://schemas.microsoft.com/office/powerpoint/2010/main" val="216034504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p:nvPr/>
        </p:nvSpPr>
        <p:spPr>
          <a:xfrm>
            <a:off x="472292" y="510440"/>
            <a:ext cx="6578601" cy="3180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lang="en-US" sz="2400" b="1" dirty="0" smtClean="0">
                <a:uFill>
                  <a:solidFill/>
                </a:uFill>
              </a:rPr>
              <a:t>UP NEXT</a:t>
            </a:r>
            <a:endParaRPr sz="2400" b="1" dirty="0">
              <a:uFill>
                <a:solidFill/>
              </a:uFill>
            </a:endParaRPr>
          </a:p>
        </p:txBody>
      </p:sp>
      <p:sp>
        <p:nvSpPr>
          <p:cNvPr id="299" name="Shape 299"/>
          <p:cNvSpPr/>
          <p:nvPr/>
        </p:nvSpPr>
        <p:spPr>
          <a:xfrm>
            <a:off x="478637" y="1033785"/>
            <a:ext cx="8420366" cy="1420902"/>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Dive into python for data analysis </a:t>
            </a:r>
            <a:endParaRPr sz="28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Explore descriptive stats and their importance</a:t>
            </a:r>
            <a:endParaRPr sz="2800" dirty="0">
              <a:uFill>
                <a:solidFill/>
              </a:uFill>
              <a:latin typeface="Helvetica"/>
              <a:ea typeface="Helvetica"/>
              <a:cs typeface="Helvetica"/>
              <a:sym typeface="Helvetica"/>
            </a:endParaRPr>
          </a:p>
          <a:p>
            <a:pPr marL="0" marR="0" lvl="0" algn="l" defTabSz="1524000">
              <a:spcBef>
                <a:spcPts val="500"/>
              </a:spcBef>
              <a:buSzPct val="86000"/>
              <a:defRPr sz="1800">
                <a:uFillTx/>
              </a:defRPr>
            </a:pPr>
            <a:endParaRPr sz="2800" dirty="0">
              <a:uFill>
                <a:solidFill/>
              </a:uFill>
              <a:latin typeface="Helvetica"/>
              <a:ea typeface="Helvetica"/>
              <a:cs typeface="Helvetica"/>
              <a:sym typeface="Helvetica"/>
            </a:endParaRPr>
          </a:p>
        </p:txBody>
      </p:sp>
      <p:sp>
        <p:nvSpPr>
          <p:cNvPr id="300" name="Shape 300"/>
          <p:cNvSpPr/>
          <p:nvPr/>
        </p:nvSpPr>
        <p:spPr>
          <a:xfrm>
            <a:off x="555102" y="1033785"/>
            <a:ext cx="8343901" cy="389529"/>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p>
            <a:pPr marL="62825" marR="62825" lvl="0" algn="l" defTabSz="911899">
              <a:defRPr sz="1800">
                <a:uFillTx/>
              </a:defRPr>
            </a:pPr>
            <a:endParaRPr sz="2100" b="1" dirty="0">
              <a:uFill>
                <a:solidFill/>
              </a:uFill>
              <a:latin typeface="Helvetica-Bold"/>
              <a:ea typeface="Helvetica-Bold"/>
              <a:cs typeface="Helvetica-Bold"/>
              <a:sym typeface="Helvetica-Bold"/>
            </a:endParaRPr>
          </a:p>
        </p:txBody>
      </p:sp>
    </p:spTree>
    <p:extLst>
      <p:ext uri="{BB962C8B-B14F-4D97-AF65-F5344CB8AC3E}">
        <p14:creationId xmlns:p14="http://schemas.microsoft.com/office/powerpoint/2010/main" val="146841322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700"/>
            <a:ext cx="9363075" cy="5208865"/>
          </a:xfrm>
          <a:prstGeom prst="rect">
            <a:avLst/>
          </a:prstGeom>
        </p:spPr>
      </p:pic>
    </p:spTree>
    <p:extLst>
      <p:ext uri="{BB962C8B-B14F-4D97-AF65-F5344CB8AC3E}">
        <p14:creationId xmlns:p14="http://schemas.microsoft.com/office/powerpoint/2010/main" val="3709463527"/>
      </p:ext>
    </p:extLst>
  </p:cSld>
  <p:clrMapOvr>
    <a:masterClrMapping/>
  </p:clrMapOvr>
  <p:transition xmlns:p14="http://schemas.microsoft.com/office/powerpoint/2010/mai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700"/>
            <a:ext cx="9363075" cy="5219692"/>
          </a:xfrm>
          <a:prstGeom prst="rect">
            <a:avLst/>
          </a:prstGeom>
        </p:spPr>
      </p:pic>
      <p:pic>
        <p:nvPicPr>
          <p:cNvPr id="3" name="Picture 2"/>
          <p:cNvPicPr>
            <a:picLocks noChangeAspect="1"/>
          </p:cNvPicPr>
          <p:nvPr/>
        </p:nvPicPr>
        <p:blipFill>
          <a:blip r:embed="rId3"/>
          <a:stretch>
            <a:fillRect/>
          </a:stretch>
        </p:blipFill>
        <p:spPr>
          <a:xfrm>
            <a:off x="0" y="12700"/>
            <a:ext cx="9363075" cy="5221405"/>
          </a:xfrm>
          <a:prstGeom prst="rect">
            <a:avLst/>
          </a:prstGeom>
        </p:spPr>
      </p:pic>
    </p:spTree>
    <p:extLst>
      <p:ext uri="{BB962C8B-B14F-4D97-AF65-F5344CB8AC3E}">
        <p14:creationId xmlns:p14="http://schemas.microsoft.com/office/powerpoint/2010/main" val="4226661197"/>
      </p:ext>
    </p:extLst>
  </p:cSld>
  <p:clrMapOvr>
    <a:masterClrMapping/>
  </p:clrMapOvr>
  <p:transition xmlns:p14="http://schemas.microsoft.com/office/powerpoint/2010/mai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6632" y="0"/>
            <a:ext cx="9757590" cy="5257800"/>
          </a:xfrm>
          <a:prstGeom prst="rect">
            <a:avLst/>
          </a:prstGeom>
        </p:spPr>
      </p:pic>
    </p:spTree>
    <p:extLst>
      <p:ext uri="{BB962C8B-B14F-4D97-AF65-F5344CB8AC3E}">
        <p14:creationId xmlns:p14="http://schemas.microsoft.com/office/powerpoint/2010/main" val="3476945712"/>
      </p:ext>
    </p:extLst>
  </p:cSld>
  <p:clrMapOvr>
    <a:masterClrMapping/>
  </p:clrMapOvr>
  <p:transition xmlns:p14="http://schemas.microsoft.com/office/powerpoint/2010/mai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9631849" cy="5257800"/>
          </a:xfrm>
          <a:prstGeom prst="rect">
            <a:avLst/>
          </a:prstGeom>
        </p:spPr>
      </p:pic>
    </p:spTree>
    <p:extLst>
      <p:ext uri="{BB962C8B-B14F-4D97-AF65-F5344CB8AC3E}">
        <p14:creationId xmlns:p14="http://schemas.microsoft.com/office/powerpoint/2010/main" val="2692245143"/>
      </p:ext>
    </p:extLst>
  </p:cSld>
  <p:clrMapOvr>
    <a:masterClrMapping/>
  </p:clrMapOvr>
  <p:transition xmlns:p14="http://schemas.microsoft.com/office/powerpoint/2010/mai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
            <a:ext cx="9473068" cy="5257808"/>
          </a:xfrm>
          <a:prstGeom prst="rect">
            <a:avLst/>
          </a:prstGeom>
        </p:spPr>
      </p:pic>
    </p:spTree>
    <p:extLst>
      <p:ext uri="{BB962C8B-B14F-4D97-AF65-F5344CB8AC3E}">
        <p14:creationId xmlns:p14="http://schemas.microsoft.com/office/powerpoint/2010/main" val="2897861640"/>
      </p:ext>
    </p:extLst>
  </p:cSld>
  <p:clrMapOvr>
    <a:masterClrMapping/>
  </p:clrMapOvr>
  <p:transition xmlns:p14="http://schemas.microsoft.com/office/powerpoint/2010/mai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9506107" cy="5257800"/>
          </a:xfrm>
          <a:prstGeom prst="rect">
            <a:avLst/>
          </a:prstGeom>
        </p:spPr>
      </p:pic>
    </p:spTree>
    <p:extLst>
      <p:ext uri="{BB962C8B-B14F-4D97-AF65-F5344CB8AC3E}">
        <p14:creationId xmlns:p14="http://schemas.microsoft.com/office/powerpoint/2010/main" val="254614935"/>
      </p:ext>
    </p:extLst>
  </p:cSld>
  <p:clrMapOvr>
    <a:masterClrMapping/>
  </p:clrMapOvr>
  <p:transition xmlns:p14="http://schemas.microsoft.com/office/powerpoint/2010/main" spd="med"/>
</p:sld>
</file>

<file path=ppt/theme/theme1.xml><?xml version="1.0" encoding="utf-8"?>
<a:theme xmlns:a="http://schemas.openxmlformats.org/drawingml/2006/main"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Pr>
      <a:bodyPr rot="0" spcFirstLastPara="1" vertOverflow="overflow" horzOverflow="overflow" vert="horz" wrap="square" lIns="50800" tIns="50800" rIns="50800" bIns="50800" numCol="1" spcCol="38100" rtlCol="0" anchor="ctr">
        <a:spAutoFit/>
      </a:bodyPr>
      <a:lstStyle>
        <a:defPPr marL="40639" marR="40639" indent="0" algn="ctr" defTabSz="9144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
              <a:solidFill>
                <a:srgbClr val="000000"/>
              </a:solidFill>
            </a:uFill>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40639" marR="40639" indent="0" algn="ctr" defTabSz="9144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
              <a:solidFill>
                <a:srgbClr val="000000"/>
              </a:solidFill>
            </a:uFill>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Pr>
      <a:bodyPr rot="0" spcFirstLastPara="1" vertOverflow="overflow" horzOverflow="overflow" vert="horz" wrap="square" lIns="50800" tIns="50800" rIns="50800" bIns="50800" numCol="1" spcCol="38100" rtlCol="0" anchor="ctr">
        <a:spAutoFit/>
      </a:bodyPr>
      <a:lstStyle>
        <a:defPPr marL="40639" marR="40639" indent="0" algn="ctr" defTabSz="9144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
              <a:solidFill>
                <a:srgbClr val="000000"/>
              </a:solidFill>
            </a:uFill>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40639" marR="40639" indent="0" algn="ctr" defTabSz="9144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
              <a:solidFill>
                <a:srgbClr val="000000"/>
              </a:solidFill>
            </a:uFill>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74</TotalTime>
  <Words>1431</Words>
  <Application>Microsoft Macintosh PowerPoint</Application>
  <PresentationFormat>Custom</PresentationFormat>
  <Paragraphs>111</Paragraphs>
  <Slides>37</Slides>
  <Notes>18</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White</vt:lpstr>
      <vt:lpstr>GENERAL ASSEMBLY DATA SCIENCE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 ASSEMBLY DATA SCIENCE </dc:title>
  <cp:lastModifiedBy>Amy Roberts</cp:lastModifiedBy>
  <cp:revision>8</cp:revision>
  <dcterms:modified xsi:type="dcterms:W3CDTF">2015-08-25T16:20:19Z</dcterms:modified>
</cp:coreProperties>
</file>